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89" r:id="rId6"/>
    <p:sldId id="296" r:id="rId7"/>
    <p:sldId id="298" r:id="rId8"/>
    <p:sldId id="286" r:id="rId9"/>
    <p:sldId id="297" r:id="rId10"/>
    <p:sldId id="299" r:id="rId11"/>
    <p:sldId id="346" r:id="rId12"/>
    <p:sldId id="333" r:id="rId13"/>
    <p:sldId id="338" r:id="rId14"/>
    <p:sldId id="340" r:id="rId15"/>
    <p:sldId id="325" r:id="rId16"/>
    <p:sldId id="326" r:id="rId17"/>
    <p:sldId id="330" r:id="rId18"/>
    <p:sldId id="327" r:id="rId19"/>
    <p:sldId id="328" r:id="rId20"/>
    <p:sldId id="337" r:id="rId21"/>
    <p:sldId id="329" r:id="rId22"/>
    <p:sldId id="332" r:id="rId23"/>
    <p:sldId id="339" r:id="rId24"/>
    <p:sldId id="341" r:id="rId25"/>
    <p:sldId id="343" r:id="rId26"/>
    <p:sldId id="345" r:id="rId27"/>
    <p:sldId id="331" r:id="rId28"/>
    <p:sldId id="347" r:id="rId29"/>
    <p:sldId id="303" r:id="rId30"/>
    <p:sldId id="302" r:id="rId31"/>
    <p:sldId id="304" r:id="rId32"/>
    <p:sldId id="259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ABE33C-715C-40DE-95E7-87486F5E8687}" v="85" dt="2026-01-28T09:46:57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Janssen" userId="b62697e8-e7f0-48fe-b701-a5c7b17d8ebc" providerId="ADAL" clId="{C64928A8-8851-437C-AC72-37317CA4FBF0}"/>
    <pc:docChg chg="custSel addSld delSld modSld sldOrd">
      <pc:chgData name="Paul Janssen" userId="b62697e8-e7f0-48fe-b701-a5c7b17d8ebc" providerId="ADAL" clId="{C64928A8-8851-437C-AC72-37317CA4FBF0}" dt="2026-01-28T10:07:26.984" v="1163" actId="6549"/>
      <pc:docMkLst>
        <pc:docMk/>
      </pc:docMkLst>
      <pc:sldChg chg="modSp mod">
        <pc:chgData name="Paul Janssen" userId="b62697e8-e7f0-48fe-b701-a5c7b17d8ebc" providerId="ADAL" clId="{C64928A8-8851-437C-AC72-37317CA4FBF0}" dt="2026-01-27T12:04:16.761" v="1039" actId="27636"/>
        <pc:sldMkLst>
          <pc:docMk/>
          <pc:sldMk cId="1730279639" sldId="256"/>
        </pc:sldMkLst>
        <pc:spChg chg="mod">
          <ac:chgData name="Paul Janssen" userId="b62697e8-e7f0-48fe-b701-a5c7b17d8ebc" providerId="ADAL" clId="{C64928A8-8851-437C-AC72-37317CA4FBF0}" dt="2026-01-27T12:04:16.761" v="1039" actId="27636"/>
          <ac:spMkLst>
            <pc:docMk/>
            <pc:sldMk cId="1730279639" sldId="256"/>
            <ac:spMk id="3" creationId="{C0D40446-620E-70AA-7430-FB70428A6B03}"/>
          </ac:spMkLst>
        </pc:spChg>
        <pc:spChg chg="mod">
          <ac:chgData name="Paul Janssen" userId="b62697e8-e7f0-48fe-b701-a5c7b17d8ebc" providerId="ADAL" clId="{C64928A8-8851-437C-AC72-37317CA4FBF0}" dt="2026-01-27T11:01:29.359" v="23" actId="6549"/>
          <ac:spMkLst>
            <pc:docMk/>
            <pc:sldMk cId="1730279639" sldId="256"/>
            <ac:spMk id="5" creationId="{70269E31-8424-519E-A74C-0E96976EA105}"/>
          </ac:spMkLst>
        </pc:spChg>
      </pc:sldChg>
      <pc:sldChg chg="modSp mod ord">
        <pc:chgData name="Paul Janssen" userId="b62697e8-e7f0-48fe-b701-a5c7b17d8ebc" providerId="ADAL" clId="{C64928A8-8851-437C-AC72-37317CA4FBF0}" dt="2026-01-28T10:07:26.984" v="1163" actId="6549"/>
        <pc:sldMkLst>
          <pc:docMk/>
          <pc:sldMk cId="954531295" sldId="286"/>
        </pc:sldMkLst>
        <pc:spChg chg="mod">
          <ac:chgData name="Paul Janssen" userId="b62697e8-e7f0-48fe-b701-a5c7b17d8ebc" providerId="ADAL" clId="{C64928A8-8851-437C-AC72-37317CA4FBF0}" dt="2026-01-28T10:07:26.984" v="1163" actId="6549"/>
          <ac:spMkLst>
            <pc:docMk/>
            <pc:sldMk cId="954531295" sldId="286"/>
            <ac:spMk id="6" creationId="{5C14EEB9-ACEB-88AD-E05E-2E9A8A69CBD5}"/>
          </ac:spMkLst>
        </pc:spChg>
      </pc:sldChg>
      <pc:sldChg chg="modSp mod">
        <pc:chgData name="Paul Janssen" userId="b62697e8-e7f0-48fe-b701-a5c7b17d8ebc" providerId="ADAL" clId="{C64928A8-8851-437C-AC72-37317CA4FBF0}" dt="2026-01-27T12:01:05.367" v="967" actId="27636"/>
        <pc:sldMkLst>
          <pc:docMk/>
          <pc:sldMk cId="1706522477" sldId="289"/>
        </pc:sldMkLst>
        <pc:spChg chg="mod">
          <ac:chgData name="Paul Janssen" userId="b62697e8-e7f0-48fe-b701-a5c7b17d8ebc" providerId="ADAL" clId="{C64928A8-8851-437C-AC72-37317CA4FBF0}" dt="2026-01-27T12:01:05.367" v="967" actId="27636"/>
          <ac:spMkLst>
            <pc:docMk/>
            <pc:sldMk cId="1706522477" sldId="289"/>
            <ac:spMk id="8" creationId="{A4E6323C-1F35-57DC-DE3D-72D338FB8EA2}"/>
          </ac:spMkLst>
        </pc:spChg>
        <pc:picChg chg="mod">
          <ac:chgData name="Paul Janssen" userId="b62697e8-e7f0-48fe-b701-a5c7b17d8ebc" providerId="ADAL" clId="{C64928A8-8851-437C-AC72-37317CA4FBF0}" dt="2026-01-27T11:03:11.204" v="58" actId="1076"/>
          <ac:picMkLst>
            <pc:docMk/>
            <pc:sldMk cId="1706522477" sldId="289"/>
            <ac:picMk id="9" creationId="{42FDDEE9-633B-61A0-BFB6-0420B0B5BC68}"/>
          </ac:picMkLst>
        </pc:picChg>
      </pc:sldChg>
      <pc:sldChg chg="del">
        <pc:chgData name="Paul Janssen" userId="b62697e8-e7f0-48fe-b701-a5c7b17d8ebc" providerId="ADAL" clId="{C64928A8-8851-437C-AC72-37317CA4FBF0}" dt="2026-01-27T11:05:50.014" v="154" actId="47"/>
        <pc:sldMkLst>
          <pc:docMk/>
          <pc:sldMk cId="470078315" sldId="293"/>
        </pc:sldMkLst>
      </pc:sldChg>
      <pc:sldChg chg="addSp delSp modSp new mod">
        <pc:chgData name="Paul Janssen" userId="b62697e8-e7f0-48fe-b701-a5c7b17d8ebc" providerId="ADAL" clId="{C64928A8-8851-437C-AC72-37317CA4FBF0}" dt="2026-01-27T12:02:22.694" v="985" actId="20577"/>
        <pc:sldMkLst>
          <pc:docMk/>
          <pc:sldMk cId="3190442102" sldId="296"/>
        </pc:sldMkLst>
        <pc:spChg chg="mod">
          <ac:chgData name="Paul Janssen" userId="b62697e8-e7f0-48fe-b701-a5c7b17d8ebc" providerId="ADAL" clId="{C64928A8-8851-437C-AC72-37317CA4FBF0}" dt="2026-01-27T11:13:46.781" v="218" actId="1076"/>
          <ac:spMkLst>
            <pc:docMk/>
            <pc:sldMk cId="3190442102" sldId="296"/>
            <ac:spMk id="2" creationId="{1542577E-49EE-A485-2C44-16FDFCA09551}"/>
          </ac:spMkLst>
        </pc:spChg>
        <pc:spChg chg="del">
          <ac:chgData name="Paul Janssen" userId="b62697e8-e7f0-48fe-b701-a5c7b17d8ebc" providerId="ADAL" clId="{C64928A8-8851-437C-AC72-37317CA4FBF0}" dt="2026-01-27T11:09:00.670" v="210" actId="478"/>
          <ac:spMkLst>
            <pc:docMk/>
            <pc:sldMk cId="3190442102" sldId="296"/>
            <ac:spMk id="3" creationId="{56378B2A-84A9-40D6-D134-CE5513084A7E}"/>
          </ac:spMkLst>
        </pc:spChg>
        <pc:spChg chg="add mod">
          <ac:chgData name="Paul Janssen" userId="b62697e8-e7f0-48fe-b701-a5c7b17d8ebc" providerId="ADAL" clId="{C64928A8-8851-437C-AC72-37317CA4FBF0}" dt="2026-01-27T12:01:54.084" v="970" actId="255"/>
          <ac:spMkLst>
            <pc:docMk/>
            <pc:sldMk cId="3190442102" sldId="296"/>
            <ac:spMk id="6" creationId="{51D7367E-9B5F-9EF4-9E48-AFA99F80A293}"/>
          </ac:spMkLst>
        </pc:spChg>
        <pc:spChg chg="add mod">
          <ac:chgData name="Paul Janssen" userId="b62697e8-e7f0-48fe-b701-a5c7b17d8ebc" providerId="ADAL" clId="{C64928A8-8851-437C-AC72-37317CA4FBF0}" dt="2026-01-27T12:02:22.694" v="985" actId="20577"/>
          <ac:spMkLst>
            <pc:docMk/>
            <pc:sldMk cId="3190442102" sldId="296"/>
            <ac:spMk id="8" creationId="{ABDB7664-E4F2-8537-1C8D-FD713024FDD9}"/>
          </ac:spMkLst>
        </pc:spChg>
        <pc:picChg chg="add mod">
          <ac:chgData name="Paul Janssen" userId="b62697e8-e7f0-48fe-b701-a5c7b17d8ebc" providerId="ADAL" clId="{C64928A8-8851-437C-AC72-37317CA4FBF0}" dt="2026-01-27T11:17:06.259" v="312" actId="1076"/>
          <ac:picMkLst>
            <pc:docMk/>
            <pc:sldMk cId="3190442102" sldId="296"/>
            <ac:picMk id="7" creationId="{F215E98B-43F5-2422-70C6-5F9850374EDC}"/>
          </ac:picMkLst>
        </pc:picChg>
      </pc:sldChg>
      <pc:sldChg chg="addSp delSp modSp new mod ord">
        <pc:chgData name="Paul Janssen" userId="b62697e8-e7f0-48fe-b701-a5c7b17d8ebc" providerId="ADAL" clId="{C64928A8-8851-437C-AC72-37317CA4FBF0}" dt="2026-01-28T08:17:54.358" v="1058" actId="1076"/>
        <pc:sldMkLst>
          <pc:docMk/>
          <pc:sldMk cId="2570905665" sldId="297"/>
        </pc:sldMkLst>
        <pc:spChg chg="mod">
          <ac:chgData name="Paul Janssen" userId="b62697e8-e7f0-48fe-b701-a5c7b17d8ebc" providerId="ADAL" clId="{C64928A8-8851-437C-AC72-37317CA4FBF0}" dt="2026-01-27T11:41:39.589" v="574" actId="1076"/>
          <ac:spMkLst>
            <pc:docMk/>
            <pc:sldMk cId="2570905665" sldId="297"/>
            <ac:spMk id="2" creationId="{45A3B5B3-23E7-CFA3-E238-EF7832FC7327}"/>
          </ac:spMkLst>
        </pc:spChg>
        <pc:spChg chg="mod">
          <ac:chgData name="Paul Janssen" userId="b62697e8-e7f0-48fe-b701-a5c7b17d8ebc" providerId="ADAL" clId="{C64928A8-8851-437C-AC72-37317CA4FBF0}" dt="2026-01-28T08:15:12.572" v="1049" actId="20577"/>
          <ac:spMkLst>
            <pc:docMk/>
            <pc:sldMk cId="2570905665" sldId="297"/>
            <ac:spMk id="3" creationId="{83B649E6-FAB8-2330-2BFA-55C01FDACBE2}"/>
          </ac:spMkLst>
        </pc:spChg>
        <pc:spChg chg="mod">
          <ac:chgData name="Paul Janssen" userId="b62697e8-e7f0-48fe-b701-a5c7b17d8ebc" providerId="ADAL" clId="{C64928A8-8851-437C-AC72-37317CA4FBF0}" dt="2026-01-28T08:17:41.285" v="1055" actId="1076"/>
          <ac:spMkLst>
            <pc:docMk/>
            <pc:sldMk cId="2570905665" sldId="297"/>
            <ac:spMk id="4" creationId="{00200AA5-94D6-59B1-2AA7-41363ECA361B}"/>
          </ac:spMkLst>
        </pc:spChg>
        <pc:spChg chg="add del">
          <ac:chgData name="Paul Janssen" userId="b62697e8-e7f0-48fe-b701-a5c7b17d8ebc" providerId="ADAL" clId="{C64928A8-8851-437C-AC72-37317CA4FBF0}" dt="2026-01-27T11:42:18.421" v="576" actId="478"/>
          <ac:spMkLst>
            <pc:docMk/>
            <pc:sldMk cId="2570905665" sldId="297"/>
            <ac:spMk id="8" creationId="{B09DF5EA-CF4D-E04F-CAFE-76AADEC83A60}"/>
          </ac:spMkLst>
        </pc:spChg>
        <pc:picChg chg="add mod">
          <ac:chgData name="Paul Janssen" userId="b62697e8-e7f0-48fe-b701-a5c7b17d8ebc" providerId="ADAL" clId="{C64928A8-8851-437C-AC72-37317CA4FBF0}" dt="2026-01-27T11:39:21.537" v="529" actId="1076"/>
          <ac:picMkLst>
            <pc:docMk/>
            <pc:sldMk cId="2570905665" sldId="297"/>
            <ac:picMk id="5" creationId="{9BB0DFA6-153D-49E5-FCAB-4F67E9B6ABC8}"/>
          </ac:picMkLst>
        </pc:picChg>
        <pc:picChg chg="add mod">
          <ac:chgData name="Paul Janssen" userId="b62697e8-e7f0-48fe-b701-a5c7b17d8ebc" providerId="ADAL" clId="{C64928A8-8851-437C-AC72-37317CA4FBF0}" dt="2026-01-27T11:25:22.013" v="490" actId="1076"/>
          <ac:picMkLst>
            <pc:docMk/>
            <pc:sldMk cId="2570905665" sldId="297"/>
            <ac:picMk id="6" creationId="{F07939AC-CDA3-7483-D286-A45D1BB04BE5}"/>
          </ac:picMkLst>
        </pc:picChg>
        <pc:picChg chg="add mod">
          <ac:chgData name="Paul Janssen" userId="b62697e8-e7f0-48fe-b701-a5c7b17d8ebc" providerId="ADAL" clId="{C64928A8-8851-437C-AC72-37317CA4FBF0}" dt="2026-01-28T08:17:54.358" v="1058" actId="1076"/>
          <ac:picMkLst>
            <pc:docMk/>
            <pc:sldMk cId="2570905665" sldId="297"/>
            <ac:picMk id="8" creationId="{2DD8BEEE-FC6B-7E1B-33DF-E5DD9BDA28DF}"/>
          </ac:picMkLst>
        </pc:picChg>
        <pc:picChg chg="add mod">
          <ac:chgData name="Paul Janssen" userId="b62697e8-e7f0-48fe-b701-a5c7b17d8ebc" providerId="ADAL" clId="{C64928A8-8851-437C-AC72-37317CA4FBF0}" dt="2026-01-27T11:39:10.509" v="524" actId="1076"/>
          <ac:picMkLst>
            <pc:docMk/>
            <pc:sldMk cId="2570905665" sldId="297"/>
            <ac:picMk id="1026" creationId="{20DCA964-D267-212F-BB57-B416332B6DB9}"/>
          </ac:picMkLst>
        </pc:picChg>
        <pc:picChg chg="add del mod">
          <ac:chgData name="Paul Janssen" userId="b62697e8-e7f0-48fe-b701-a5c7b17d8ebc" providerId="ADAL" clId="{C64928A8-8851-437C-AC72-37317CA4FBF0}" dt="2026-01-27T11:31:45.160" v="502" actId="478"/>
          <ac:picMkLst>
            <pc:docMk/>
            <pc:sldMk cId="2570905665" sldId="297"/>
            <ac:picMk id="1028" creationId="{FFDBD8B1-7F29-DF4E-E151-B39311CABC69}"/>
          </ac:picMkLst>
        </pc:picChg>
        <pc:picChg chg="add mod">
          <ac:chgData name="Paul Janssen" userId="b62697e8-e7f0-48fe-b701-a5c7b17d8ebc" providerId="ADAL" clId="{C64928A8-8851-437C-AC72-37317CA4FBF0}" dt="2026-01-27T11:33:09.840" v="510" actId="1076"/>
          <ac:picMkLst>
            <pc:docMk/>
            <pc:sldMk cId="2570905665" sldId="297"/>
            <ac:picMk id="1030" creationId="{2477F919-49BE-7FDE-B047-4665E47AF0E1}"/>
          </ac:picMkLst>
        </pc:picChg>
        <pc:picChg chg="add mod">
          <ac:chgData name="Paul Janssen" userId="b62697e8-e7f0-48fe-b701-a5c7b17d8ebc" providerId="ADAL" clId="{C64928A8-8851-437C-AC72-37317CA4FBF0}" dt="2026-01-27T11:39:19.547" v="528" actId="1076"/>
          <ac:picMkLst>
            <pc:docMk/>
            <pc:sldMk cId="2570905665" sldId="297"/>
            <ac:picMk id="1032" creationId="{E6E02C53-6372-EE27-A61D-844F10CB90FF}"/>
          </ac:picMkLst>
        </pc:picChg>
        <pc:picChg chg="add mod">
          <ac:chgData name="Paul Janssen" userId="b62697e8-e7f0-48fe-b701-a5c7b17d8ebc" providerId="ADAL" clId="{C64928A8-8851-437C-AC72-37317CA4FBF0}" dt="2026-01-27T11:39:15.299" v="527" actId="1076"/>
          <ac:picMkLst>
            <pc:docMk/>
            <pc:sldMk cId="2570905665" sldId="297"/>
            <ac:picMk id="1034" creationId="{1C39C875-BCA3-C8A4-BF8E-FA5FB845E2F2}"/>
          </ac:picMkLst>
        </pc:picChg>
        <pc:picChg chg="add mod">
          <ac:chgData name="Paul Janssen" userId="b62697e8-e7f0-48fe-b701-a5c7b17d8ebc" providerId="ADAL" clId="{C64928A8-8851-437C-AC72-37317CA4FBF0}" dt="2026-01-27T11:33:12.906" v="512" actId="1076"/>
          <ac:picMkLst>
            <pc:docMk/>
            <pc:sldMk cId="2570905665" sldId="297"/>
            <ac:picMk id="1036" creationId="{AD653189-8CA8-E10C-07B7-A1EB46EAB0E3}"/>
          </ac:picMkLst>
        </pc:picChg>
        <pc:picChg chg="add mod">
          <ac:chgData name="Paul Janssen" userId="b62697e8-e7f0-48fe-b701-a5c7b17d8ebc" providerId="ADAL" clId="{C64928A8-8851-437C-AC72-37317CA4FBF0}" dt="2026-01-27T11:39:13.486" v="526" actId="1076"/>
          <ac:picMkLst>
            <pc:docMk/>
            <pc:sldMk cId="2570905665" sldId="297"/>
            <ac:picMk id="1038" creationId="{9F8D76B0-8ADA-B1A4-D780-9B7DA0BFE5F7}"/>
          </ac:picMkLst>
        </pc:picChg>
        <pc:picChg chg="add del mod">
          <ac:chgData name="Paul Janssen" userId="b62697e8-e7f0-48fe-b701-a5c7b17d8ebc" providerId="ADAL" clId="{C64928A8-8851-437C-AC72-37317CA4FBF0}" dt="2026-01-28T08:17:52.729" v="1057" actId="478"/>
          <ac:picMkLst>
            <pc:docMk/>
            <pc:sldMk cId="2570905665" sldId="297"/>
            <ac:picMk id="1040" creationId="{2D71DC9E-6A0D-EBC9-7C52-D96318B12548}"/>
          </ac:picMkLst>
        </pc:picChg>
        <pc:picChg chg="add mod">
          <ac:chgData name="Paul Janssen" userId="b62697e8-e7f0-48fe-b701-a5c7b17d8ebc" providerId="ADAL" clId="{C64928A8-8851-437C-AC72-37317CA4FBF0}" dt="2026-01-27T11:39:03.707" v="522" actId="14100"/>
          <ac:picMkLst>
            <pc:docMk/>
            <pc:sldMk cId="2570905665" sldId="297"/>
            <ac:picMk id="1042" creationId="{BD1DDFA5-2F5D-9908-BA70-6A32A3A34483}"/>
          </ac:picMkLst>
        </pc:picChg>
        <pc:picChg chg="add mod">
          <ac:chgData name="Paul Janssen" userId="b62697e8-e7f0-48fe-b701-a5c7b17d8ebc" providerId="ADAL" clId="{C64928A8-8851-437C-AC72-37317CA4FBF0}" dt="2026-01-27T11:40:03.943" v="532" actId="1076"/>
          <ac:picMkLst>
            <pc:docMk/>
            <pc:sldMk cId="2570905665" sldId="297"/>
            <ac:picMk id="1044" creationId="{B4CEC416-FA2C-6E41-F80B-91CBAA2A44F4}"/>
          </ac:picMkLst>
        </pc:picChg>
      </pc:sldChg>
      <pc:sldChg chg="modSp new mod ord">
        <pc:chgData name="Paul Janssen" userId="b62697e8-e7f0-48fe-b701-a5c7b17d8ebc" providerId="ADAL" clId="{C64928A8-8851-437C-AC72-37317CA4FBF0}" dt="2026-01-27T12:00:51.053" v="958"/>
        <pc:sldMkLst>
          <pc:docMk/>
          <pc:sldMk cId="4009884462" sldId="298"/>
        </pc:sldMkLst>
        <pc:spChg chg="mod">
          <ac:chgData name="Paul Janssen" userId="b62697e8-e7f0-48fe-b701-a5c7b17d8ebc" providerId="ADAL" clId="{C64928A8-8851-437C-AC72-37317CA4FBF0}" dt="2026-01-27T11:18:07.383" v="340" actId="20577"/>
          <ac:spMkLst>
            <pc:docMk/>
            <pc:sldMk cId="4009884462" sldId="298"/>
            <ac:spMk id="2" creationId="{FF7979E0-6A3D-A45D-13A6-72C51A462B5C}"/>
          </ac:spMkLst>
        </pc:spChg>
        <pc:spChg chg="mod">
          <ac:chgData name="Paul Janssen" userId="b62697e8-e7f0-48fe-b701-a5c7b17d8ebc" providerId="ADAL" clId="{C64928A8-8851-437C-AC72-37317CA4FBF0}" dt="2026-01-27T11:21:32.328" v="480" actId="14100"/>
          <ac:spMkLst>
            <pc:docMk/>
            <pc:sldMk cId="4009884462" sldId="298"/>
            <ac:spMk id="3" creationId="{C0F62176-6D6E-7612-2C26-24E944D61C9C}"/>
          </ac:spMkLst>
        </pc:spChg>
      </pc:sldChg>
      <pc:sldChg chg="addSp delSp modSp new mod">
        <pc:chgData name="Paul Janssen" userId="b62697e8-e7f0-48fe-b701-a5c7b17d8ebc" providerId="ADAL" clId="{C64928A8-8851-437C-AC72-37317CA4FBF0}" dt="2026-01-28T09:48:34.394" v="1116" actId="1076"/>
        <pc:sldMkLst>
          <pc:docMk/>
          <pc:sldMk cId="1363971020" sldId="299"/>
        </pc:sldMkLst>
        <pc:spChg chg="mod">
          <ac:chgData name="Paul Janssen" userId="b62697e8-e7f0-48fe-b701-a5c7b17d8ebc" providerId="ADAL" clId="{C64928A8-8851-437C-AC72-37317CA4FBF0}" dt="2026-01-27T11:58:14.053" v="939" actId="6549"/>
          <ac:spMkLst>
            <pc:docMk/>
            <pc:sldMk cId="1363971020" sldId="299"/>
            <ac:spMk id="2" creationId="{7B47F81C-7EAF-9439-3904-EF573550DBE7}"/>
          </ac:spMkLst>
        </pc:spChg>
        <pc:spChg chg="del">
          <ac:chgData name="Paul Janssen" userId="b62697e8-e7f0-48fe-b701-a5c7b17d8ebc" providerId="ADAL" clId="{C64928A8-8851-437C-AC72-37317CA4FBF0}" dt="2026-01-27T11:44:51.874" v="602" actId="478"/>
          <ac:spMkLst>
            <pc:docMk/>
            <pc:sldMk cId="1363971020" sldId="299"/>
            <ac:spMk id="3" creationId="{93AC3A02-24D6-1C0F-593F-0E6795176862}"/>
          </ac:spMkLst>
        </pc:spChg>
        <pc:spChg chg="mod">
          <ac:chgData name="Paul Janssen" userId="b62697e8-e7f0-48fe-b701-a5c7b17d8ebc" providerId="ADAL" clId="{C64928A8-8851-437C-AC72-37317CA4FBF0}" dt="2026-01-27T11:54:37.056" v="888" actId="1076"/>
          <ac:spMkLst>
            <pc:docMk/>
            <pc:sldMk cId="1363971020" sldId="299"/>
            <ac:spMk id="4" creationId="{40BEB886-7B4D-69B7-5CC7-F6AEA2DF6F75}"/>
          </ac:spMkLst>
        </pc:spChg>
        <pc:spChg chg="add mod">
          <ac:chgData name="Paul Janssen" userId="b62697e8-e7f0-48fe-b701-a5c7b17d8ebc" providerId="ADAL" clId="{C64928A8-8851-437C-AC72-37317CA4FBF0}" dt="2026-01-27T11:49:39.973" v="776" actId="1076"/>
          <ac:spMkLst>
            <pc:docMk/>
            <pc:sldMk cId="1363971020" sldId="299"/>
            <ac:spMk id="6" creationId="{8E935691-3B29-79DC-BDAD-E38A2D188A39}"/>
          </ac:spMkLst>
        </pc:spChg>
        <pc:spChg chg="add mod">
          <ac:chgData name="Paul Janssen" userId="b62697e8-e7f0-48fe-b701-a5c7b17d8ebc" providerId="ADAL" clId="{C64928A8-8851-437C-AC72-37317CA4FBF0}" dt="2026-01-28T09:48:34.394" v="1116" actId="1076"/>
          <ac:spMkLst>
            <pc:docMk/>
            <pc:sldMk cId="1363971020" sldId="299"/>
            <ac:spMk id="7" creationId="{2FD95BF9-C9F5-BDF5-4AD7-6CA85CCA4444}"/>
          </ac:spMkLst>
        </pc:spChg>
        <pc:spChg chg="add del mod">
          <ac:chgData name="Paul Janssen" userId="b62697e8-e7f0-48fe-b701-a5c7b17d8ebc" providerId="ADAL" clId="{C64928A8-8851-437C-AC72-37317CA4FBF0}" dt="2026-01-27T11:55:28.476" v="896" actId="478"/>
          <ac:spMkLst>
            <pc:docMk/>
            <pc:sldMk cId="1363971020" sldId="299"/>
            <ac:spMk id="7" creationId="{435422E9-D45E-143E-163F-8751385422E8}"/>
          </ac:spMkLst>
        </pc:spChg>
        <pc:spChg chg="add del">
          <ac:chgData name="Paul Janssen" userId="b62697e8-e7f0-48fe-b701-a5c7b17d8ebc" providerId="ADAL" clId="{C64928A8-8851-437C-AC72-37317CA4FBF0}" dt="2026-01-27T11:53:43.217" v="884" actId="478"/>
          <ac:spMkLst>
            <pc:docMk/>
            <pc:sldMk cId="1363971020" sldId="299"/>
            <ac:spMk id="8" creationId="{28BC1B35-2920-4422-C75D-175C5EE928BB}"/>
          </ac:spMkLst>
        </pc:spChg>
        <pc:spChg chg="add mod">
          <ac:chgData name="Paul Janssen" userId="b62697e8-e7f0-48fe-b701-a5c7b17d8ebc" providerId="ADAL" clId="{C64928A8-8851-437C-AC72-37317CA4FBF0}" dt="2026-01-27T11:54:44.323" v="890" actId="1076"/>
          <ac:spMkLst>
            <pc:docMk/>
            <pc:sldMk cId="1363971020" sldId="299"/>
            <ac:spMk id="9" creationId="{CF528536-EBF6-6A54-EBF9-06E5A404F1C4}"/>
          </ac:spMkLst>
        </pc:spChg>
        <pc:spChg chg="add mod">
          <ac:chgData name="Paul Janssen" userId="b62697e8-e7f0-48fe-b701-a5c7b17d8ebc" providerId="ADAL" clId="{C64928A8-8851-437C-AC72-37317CA4FBF0}" dt="2026-01-27T11:55:05.291" v="892" actId="1076"/>
          <ac:spMkLst>
            <pc:docMk/>
            <pc:sldMk cId="1363971020" sldId="299"/>
            <ac:spMk id="10" creationId="{105359C9-8182-964D-1FC5-98EA8261EFBB}"/>
          </ac:spMkLst>
        </pc:spChg>
        <pc:spChg chg="add mod">
          <ac:chgData name="Paul Janssen" userId="b62697e8-e7f0-48fe-b701-a5c7b17d8ebc" providerId="ADAL" clId="{C64928A8-8851-437C-AC72-37317CA4FBF0}" dt="2026-01-27T11:54:52.710" v="891" actId="1076"/>
          <ac:spMkLst>
            <pc:docMk/>
            <pc:sldMk cId="1363971020" sldId="299"/>
            <ac:spMk id="11" creationId="{CAFA7DA0-9B0F-2ACA-AE1B-5C569B48AC82}"/>
          </ac:spMkLst>
        </pc:spChg>
        <pc:spChg chg="add mod">
          <ac:chgData name="Paul Janssen" userId="b62697e8-e7f0-48fe-b701-a5c7b17d8ebc" providerId="ADAL" clId="{C64928A8-8851-437C-AC72-37317CA4FBF0}" dt="2026-01-27T12:00:26.772" v="954" actId="1076"/>
          <ac:spMkLst>
            <pc:docMk/>
            <pc:sldMk cId="1363971020" sldId="299"/>
            <ac:spMk id="12" creationId="{7636EBAF-7F24-E1FB-1CEE-0D0450E7F23E}"/>
          </ac:spMkLst>
        </pc:spChg>
        <pc:spChg chg="add mod">
          <ac:chgData name="Paul Janssen" userId="b62697e8-e7f0-48fe-b701-a5c7b17d8ebc" providerId="ADAL" clId="{C64928A8-8851-437C-AC72-37317CA4FBF0}" dt="2026-01-27T11:58:22.229" v="941" actId="1076"/>
          <ac:spMkLst>
            <pc:docMk/>
            <pc:sldMk cId="1363971020" sldId="299"/>
            <ac:spMk id="13" creationId="{D78DC5EC-BCC2-8528-04F0-AA6215D79806}"/>
          </ac:spMkLst>
        </pc:spChg>
        <pc:spChg chg="add del mod">
          <ac:chgData name="Paul Janssen" userId="b62697e8-e7f0-48fe-b701-a5c7b17d8ebc" providerId="ADAL" clId="{C64928A8-8851-437C-AC72-37317CA4FBF0}" dt="2026-01-27T11:56:27.069" v="906" actId="478"/>
          <ac:spMkLst>
            <pc:docMk/>
            <pc:sldMk cId="1363971020" sldId="299"/>
            <ac:spMk id="14" creationId="{2FFD2332-48BB-3959-29C7-D6A12DA0E0B4}"/>
          </ac:spMkLst>
        </pc:spChg>
        <pc:spChg chg="add mod">
          <ac:chgData name="Paul Janssen" userId="b62697e8-e7f0-48fe-b701-a5c7b17d8ebc" providerId="ADAL" clId="{C64928A8-8851-437C-AC72-37317CA4FBF0}" dt="2026-01-27T11:59:03.460" v="950" actId="1076"/>
          <ac:spMkLst>
            <pc:docMk/>
            <pc:sldMk cId="1363971020" sldId="299"/>
            <ac:spMk id="15" creationId="{CB395199-F9C3-FE1B-F88A-AE263462F0F9}"/>
          </ac:spMkLst>
        </pc:spChg>
        <pc:spChg chg="add mod">
          <ac:chgData name="Paul Janssen" userId="b62697e8-e7f0-48fe-b701-a5c7b17d8ebc" providerId="ADAL" clId="{C64928A8-8851-437C-AC72-37317CA4FBF0}" dt="2026-01-27T11:58:57.881" v="949" actId="1076"/>
          <ac:spMkLst>
            <pc:docMk/>
            <pc:sldMk cId="1363971020" sldId="299"/>
            <ac:spMk id="16" creationId="{724D2D43-DE78-BE2C-A439-2588D38CDE28}"/>
          </ac:spMkLst>
        </pc:spChg>
        <pc:spChg chg="add mod">
          <ac:chgData name="Paul Janssen" userId="b62697e8-e7f0-48fe-b701-a5c7b17d8ebc" providerId="ADAL" clId="{C64928A8-8851-437C-AC72-37317CA4FBF0}" dt="2026-01-27T11:59:35.099" v="952" actId="1076"/>
          <ac:spMkLst>
            <pc:docMk/>
            <pc:sldMk cId="1363971020" sldId="299"/>
            <ac:spMk id="17" creationId="{277D63FC-BABE-FFB7-7DA5-4F9EEC9F8A9C}"/>
          </ac:spMkLst>
        </pc:spChg>
        <pc:spChg chg="add del mod">
          <ac:chgData name="Paul Janssen" userId="b62697e8-e7f0-48fe-b701-a5c7b17d8ebc" providerId="ADAL" clId="{C64928A8-8851-437C-AC72-37317CA4FBF0}" dt="2026-01-27T11:56:20.413" v="905" actId="478"/>
          <ac:spMkLst>
            <pc:docMk/>
            <pc:sldMk cId="1363971020" sldId="299"/>
            <ac:spMk id="18" creationId="{500BADE4-FCD4-5525-6413-C9592428FD88}"/>
          </ac:spMkLst>
        </pc:spChg>
        <pc:spChg chg="add mod">
          <ac:chgData name="Paul Janssen" userId="b62697e8-e7f0-48fe-b701-a5c7b17d8ebc" providerId="ADAL" clId="{C64928A8-8851-437C-AC72-37317CA4FBF0}" dt="2026-01-27T11:58:49.693" v="947" actId="1076"/>
          <ac:spMkLst>
            <pc:docMk/>
            <pc:sldMk cId="1363971020" sldId="299"/>
            <ac:spMk id="19" creationId="{FC07AB6E-5888-33F5-3358-4887977F919A}"/>
          </ac:spMkLst>
        </pc:spChg>
        <pc:spChg chg="add mod">
          <ac:chgData name="Paul Janssen" userId="b62697e8-e7f0-48fe-b701-a5c7b17d8ebc" providerId="ADAL" clId="{C64928A8-8851-437C-AC72-37317CA4FBF0}" dt="2026-01-27T11:59:30.205" v="951" actId="1076"/>
          <ac:spMkLst>
            <pc:docMk/>
            <pc:sldMk cId="1363971020" sldId="299"/>
            <ac:spMk id="20" creationId="{7D75ADC8-9666-031D-6730-07B439923429}"/>
          </ac:spMkLst>
        </pc:spChg>
        <pc:graphicFrameChg chg="add del mod">
          <ac:chgData name="Paul Janssen" userId="b62697e8-e7f0-48fe-b701-a5c7b17d8ebc" providerId="ADAL" clId="{C64928A8-8851-437C-AC72-37317CA4FBF0}" dt="2026-01-27T11:53:59.881" v="885" actId="478"/>
          <ac:graphicFrameMkLst>
            <pc:docMk/>
            <pc:sldMk cId="1363971020" sldId="299"/>
            <ac:graphicFrameMk id="5" creationId="{347D2E36-7958-8BE4-8535-764063EFC476}"/>
          </ac:graphicFrameMkLst>
        </pc:graphicFrameChg>
        <pc:picChg chg="add del mod">
          <ac:chgData name="Paul Janssen" userId="b62697e8-e7f0-48fe-b701-a5c7b17d8ebc" providerId="ADAL" clId="{C64928A8-8851-437C-AC72-37317CA4FBF0}" dt="2026-01-28T09:46:45.279" v="1062" actId="478"/>
          <ac:picMkLst>
            <pc:docMk/>
            <pc:sldMk cId="1363971020" sldId="299"/>
            <ac:picMk id="5" creationId="{BC8FE5CD-084E-F7D6-2E71-8E6031E9199B}"/>
          </ac:picMkLst>
        </pc:picChg>
      </pc:sldChg>
      <pc:sldChg chg="addSp new mod">
        <pc:chgData name="Paul Janssen" userId="b62697e8-e7f0-48fe-b701-a5c7b17d8ebc" providerId="ADAL" clId="{C64928A8-8851-437C-AC72-37317CA4FBF0}" dt="2026-01-27T12:03:21.903" v="987" actId="22"/>
        <pc:sldMkLst>
          <pc:docMk/>
          <pc:sldMk cId="2260746213" sldId="300"/>
        </pc:sldMkLst>
        <pc:spChg chg="add">
          <ac:chgData name="Paul Janssen" userId="b62697e8-e7f0-48fe-b701-a5c7b17d8ebc" providerId="ADAL" clId="{C64928A8-8851-437C-AC72-37317CA4FBF0}" dt="2026-01-27T12:03:21.903" v="987" actId="22"/>
          <ac:spMkLst>
            <pc:docMk/>
            <pc:sldMk cId="2260746213" sldId="300"/>
            <ac:spMk id="6" creationId="{4F8437E3-8C7F-36AC-1446-E345A6C60E4D}"/>
          </ac:spMkLst>
        </pc:spChg>
      </pc:sldChg>
      <pc:sldChg chg="modSp new mod">
        <pc:chgData name="Paul Janssen" userId="b62697e8-e7f0-48fe-b701-a5c7b17d8ebc" providerId="ADAL" clId="{C64928A8-8851-437C-AC72-37317CA4FBF0}" dt="2026-01-28T10:04:55.104" v="1160" actId="20577"/>
        <pc:sldMkLst>
          <pc:docMk/>
          <pc:sldMk cId="1555660332" sldId="301"/>
        </pc:sldMkLst>
        <pc:spChg chg="mod">
          <ac:chgData name="Paul Janssen" userId="b62697e8-e7f0-48fe-b701-a5c7b17d8ebc" providerId="ADAL" clId="{C64928A8-8851-437C-AC72-37317CA4FBF0}" dt="2026-01-28T10:04:55.104" v="1160" actId="20577"/>
          <ac:spMkLst>
            <pc:docMk/>
            <pc:sldMk cId="1555660332" sldId="301"/>
            <ac:spMk id="2" creationId="{770B5BD7-9B51-0F60-A114-5A97F5D3180D}"/>
          </ac:spMkLst>
        </pc:spChg>
      </pc:sldChg>
      <pc:sldChg chg="modSp new mod ord">
        <pc:chgData name="Paul Janssen" userId="b62697e8-e7f0-48fe-b701-a5c7b17d8ebc" providerId="ADAL" clId="{C64928A8-8851-437C-AC72-37317CA4FBF0}" dt="2026-01-28T10:04:45.021" v="1144"/>
        <pc:sldMkLst>
          <pc:docMk/>
          <pc:sldMk cId="662030528" sldId="302"/>
        </pc:sldMkLst>
        <pc:spChg chg="mod">
          <ac:chgData name="Paul Janssen" userId="b62697e8-e7f0-48fe-b701-a5c7b17d8ebc" providerId="ADAL" clId="{C64928A8-8851-437C-AC72-37317CA4FBF0}" dt="2026-01-28T10:00:53.180" v="1142" actId="20577"/>
          <ac:spMkLst>
            <pc:docMk/>
            <pc:sldMk cId="662030528" sldId="302"/>
            <ac:spMk id="2" creationId="{22DC561B-9BC8-2608-6CCA-CBFB54894B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12-02-2026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12-02-2026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12-02-2026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12-02-2026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12-02-2026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12-02-2026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12-02-2026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12-02-2026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12-02-2026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12-02-2026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12-02-2026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12-02-2026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12-02-2026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12-02-2026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12-02-2026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12-02-2026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12-02-2026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12-02-2026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12-02-2026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12-02-2026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12-02-2026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12-02-2026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12-02-2026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12-02-2026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12-02-2026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12-02-2026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12-02-2026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5432118" cy="1122074"/>
          </a:xfrm>
        </p:spPr>
        <p:txBody>
          <a:bodyPr>
            <a:normAutofit/>
          </a:bodyPr>
          <a:lstStyle/>
          <a:p>
            <a:r>
              <a:rPr lang="nl-NL" dirty="0"/>
              <a:t>MIM 2.0 – in ontwikkeling</a:t>
            </a:r>
          </a:p>
          <a:p>
            <a:r>
              <a:rPr lang="nl-NL" dirty="0"/>
              <a:t>MIM community sessie – 12 feb 2026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75EA9B3-809F-44BB-B7CF-79FF1B0E462C}" type="datetime2">
              <a:rPr lang="nl-NL" smtClean="0"/>
              <a:pPr/>
              <a:t>donderdag 12 februari 2026</a:t>
            </a:fld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F91B9-E029-D732-88DF-3A31B7D94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916D-F282-4880-2640-C62D1BAB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Onze uitdaging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6444-2B08-F91F-CD11-F9195C3F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dirty="0"/>
              <a:t>Gegevensdeling binnen en tussen organisaties is cruciaal voor het kunnen uitvoeren van het dagelijks werk</a:t>
            </a:r>
          </a:p>
          <a:p>
            <a:pPr marL="342900" lvl="1" indent="0">
              <a:buNone/>
            </a:pPr>
            <a:r>
              <a:rPr lang="en-NL" dirty="0"/>
              <a:t>De dienstverlening van de overheid moet in staat zijn om gegevens te (her)gebruiken die elders zijn ontstaan – als de betekenis past bij de behoefte en hergebruik is toegestaan.</a:t>
            </a:r>
          </a:p>
          <a:p>
            <a:pPr marL="0" indent="0">
              <a:buNone/>
            </a:pPr>
            <a:r>
              <a:rPr lang="en-NL" dirty="0"/>
              <a:t>We gebruiken modelleringstechnieken om de betekenis duidelijk te maken</a:t>
            </a:r>
          </a:p>
          <a:p>
            <a:pPr marL="342900" lvl="1" indent="0">
              <a:buNone/>
            </a:pPr>
            <a:r>
              <a:rPr lang="en-NL" dirty="0"/>
              <a:t>Verschillende organisaties gebruiken verschillende modelleringstechnieken: UML, ER, FBM, LD</a:t>
            </a:r>
          </a:p>
          <a:p>
            <a:pPr marL="0" indent="0">
              <a:buNone/>
            </a:pPr>
            <a:r>
              <a:rPr lang="en-NL" dirty="0"/>
              <a:t>Zelf als dezelfde modelleringstechniek wordt gebruikt, blijft het lastig om de betekenis goed over te brengen</a:t>
            </a:r>
          </a:p>
          <a:p>
            <a:pPr marL="342900" lvl="1" indent="0">
              <a:buNone/>
            </a:pPr>
            <a:r>
              <a:rPr lang="en-NL" dirty="0"/>
              <a:t>Betekenis is uiteindelijk een eigenschap van taal, modellen formaliseren vooral de logische structuren, interpretatie blijft nodig.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3C757-9C64-D275-441B-91E8DB49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6754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6E6FD-3885-5BEC-A2B7-F0BB5214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5F2AEAD-DD65-E9F8-B3EC-B58463C73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Betekenis herleiden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909180-8C29-FA83-3849-FD7807FF7074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6723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0A72-698C-7923-A657-12537B8D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Niveau’s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16BFE-1006-93E8-0732-97BD16BC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A05F38-DE98-A8FE-83FA-7023FCFCF0A7}"/>
              </a:ext>
            </a:extLst>
          </p:cNvPr>
          <p:cNvGrpSpPr/>
          <p:nvPr/>
        </p:nvGrpSpPr>
        <p:grpSpPr>
          <a:xfrm>
            <a:off x="961453" y="1412776"/>
            <a:ext cx="8995197" cy="2426976"/>
            <a:chOff x="961453" y="1412776"/>
            <a:chExt cx="8995197" cy="2426976"/>
          </a:xfrm>
        </p:grpSpPr>
        <p:sp>
          <p:nvSpPr>
            <p:cNvPr id="8" name="Rechthoek 16">
              <a:extLst>
                <a:ext uri="{FF2B5EF4-FFF2-40B4-BE49-F238E27FC236}">
                  <a16:creationId xmlns:a16="http://schemas.microsoft.com/office/drawing/2014/main" id="{54F747BD-2F01-BBFF-4993-43C8DB84BE13}"/>
                </a:ext>
              </a:extLst>
            </p:cNvPr>
            <p:cNvSpPr/>
            <p:nvPr/>
          </p:nvSpPr>
          <p:spPr>
            <a:xfrm>
              <a:off x="961453" y="1659480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400" dirty="0">
                  <a:solidFill>
                    <a:schemeClr val="tx1"/>
                  </a:solidFill>
                </a:rPr>
                <a:t>Niveau 1</a:t>
              </a:r>
            </a:p>
          </p:txBody>
        </p:sp>
        <p:sp>
          <p:nvSpPr>
            <p:cNvPr id="9" name="Rechthoek 17">
              <a:extLst>
                <a:ext uri="{FF2B5EF4-FFF2-40B4-BE49-F238E27FC236}">
                  <a16:creationId xmlns:a16="http://schemas.microsoft.com/office/drawing/2014/main" id="{02F6216C-3239-E3BC-7431-A80EB67A14A4}"/>
                </a:ext>
              </a:extLst>
            </p:cNvPr>
            <p:cNvSpPr/>
            <p:nvPr/>
          </p:nvSpPr>
          <p:spPr>
            <a:xfrm>
              <a:off x="961453" y="2920973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400" dirty="0">
                  <a:solidFill>
                    <a:schemeClr val="tx1"/>
                  </a:solidFill>
                </a:rPr>
                <a:t>Niveau 2</a:t>
              </a:r>
            </a:p>
          </p:txBody>
        </p:sp>
        <p:sp>
          <p:nvSpPr>
            <p:cNvPr id="5" name="Rechthoek 6">
              <a:extLst>
                <a:ext uri="{FF2B5EF4-FFF2-40B4-BE49-F238E27FC236}">
                  <a16:creationId xmlns:a16="http://schemas.microsoft.com/office/drawing/2014/main" id="{F284E5DD-85DD-BB8E-FE03-5DBE0A02CD5C}"/>
                </a:ext>
              </a:extLst>
            </p:cNvPr>
            <p:cNvSpPr/>
            <p:nvPr/>
          </p:nvSpPr>
          <p:spPr>
            <a:xfrm>
              <a:off x="2735627" y="1412776"/>
              <a:ext cx="4896544" cy="1165483"/>
            </a:xfrm>
            <a:prstGeom prst="rect">
              <a:avLst/>
            </a:prstGeom>
            <a:solidFill>
              <a:srgbClr val="00B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2133" dirty="0"/>
                <a:t>Model van begrippen</a:t>
              </a:r>
            </a:p>
            <a:p>
              <a:pPr algn="ctr"/>
              <a:endParaRPr lang="nl-NL" sz="2133" dirty="0"/>
            </a:p>
            <a:p>
              <a:pPr algn="ctr"/>
              <a:r>
                <a:rPr lang="nl-NL" sz="2133" i="1" dirty="0"/>
                <a:t>waar hebben we het over?</a:t>
              </a:r>
            </a:p>
          </p:txBody>
        </p:sp>
        <p:sp>
          <p:nvSpPr>
            <p:cNvPr id="6" name="Rechthoek 9">
              <a:extLst>
                <a:ext uri="{FF2B5EF4-FFF2-40B4-BE49-F238E27FC236}">
                  <a16:creationId xmlns:a16="http://schemas.microsoft.com/office/drawing/2014/main" id="{D7291F1E-3761-4073-7E8F-3374664F339B}"/>
                </a:ext>
              </a:extLst>
            </p:cNvPr>
            <p:cNvSpPr/>
            <p:nvPr/>
          </p:nvSpPr>
          <p:spPr>
            <a:xfrm>
              <a:off x="2735627" y="2674269"/>
              <a:ext cx="4896544" cy="1165483"/>
            </a:xfrm>
            <a:prstGeom prst="rect">
              <a:avLst/>
            </a:prstGeom>
            <a:solidFill>
              <a:srgbClr val="00B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2133" dirty="0">
                  <a:solidFill>
                    <a:schemeClr val="bg1"/>
                  </a:solidFill>
                </a:rPr>
                <a:t>Conceptueel informatiemodel</a:t>
              </a:r>
            </a:p>
            <a:p>
              <a:pPr algn="ctr"/>
              <a:endParaRPr lang="nl-NL" sz="2133" dirty="0"/>
            </a:p>
            <a:p>
              <a:pPr algn="ctr"/>
              <a:r>
                <a:rPr lang="nl-NL" sz="2133" i="1" dirty="0"/>
                <a:t>Welke informatie is relevant?</a:t>
              </a:r>
            </a:p>
          </p:txBody>
        </p:sp>
        <p:sp>
          <p:nvSpPr>
            <p:cNvPr id="14" name="Rechteraccolade 4">
              <a:extLst>
                <a:ext uri="{FF2B5EF4-FFF2-40B4-BE49-F238E27FC236}">
                  <a16:creationId xmlns:a16="http://schemas.microsoft.com/office/drawing/2014/main" id="{C9CC8F27-9D73-83B6-7488-16C97B31027F}"/>
                </a:ext>
              </a:extLst>
            </p:cNvPr>
            <p:cNvSpPr/>
            <p:nvPr/>
          </p:nvSpPr>
          <p:spPr>
            <a:xfrm>
              <a:off x="7894444" y="1623195"/>
              <a:ext cx="384043" cy="1969853"/>
            </a:xfrm>
            <a:prstGeom prst="rightBrace">
              <a:avLst>
                <a:gd name="adj1" fmla="val 40080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B193342B-4A67-EB21-C20B-C6D61FEDD7D3}"/>
                </a:ext>
              </a:extLst>
            </p:cNvPr>
            <p:cNvCxnSpPr/>
            <p:nvPr/>
          </p:nvCxnSpPr>
          <p:spPr>
            <a:xfrm flipV="1">
              <a:off x="8540760" y="2632423"/>
              <a:ext cx="1200000" cy="91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hthoek 28">
              <a:extLst>
                <a:ext uri="{FF2B5EF4-FFF2-40B4-BE49-F238E27FC236}">
                  <a16:creationId xmlns:a16="http://schemas.microsoft.com/office/drawing/2014/main" id="{3730CC6C-52DB-2F85-EB1B-509C68A3C187}"/>
                </a:ext>
              </a:extLst>
            </p:cNvPr>
            <p:cNvSpPr/>
            <p:nvPr/>
          </p:nvSpPr>
          <p:spPr>
            <a:xfrm>
              <a:off x="8278487" y="2098455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67" i="1" dirty="0">
                  <a:solidFill>
                    <a:schemeClr val="tx1"/>
                  </a:solidFill>
                </a:rPr>
                <a:t>model van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17C636-43F3-865D-15F5-0F121AAC3D10}"/>
              </a:ext>
            </a:extLst>
          </p:cNvPr>
          <p:cNvGrpSpPr/>
          <p:nvPr/>
        </p:nvGrpSpPr>
        <p:grpSpPr>
          <a:xfrm>
            <a:off x="961453" y="3915731"/>
            <a:ext cx="8990413" cy="2406944"/>
            <a:chOff x="961453" y="3915731"/>
            <a:chExt cx="8990413" cy="2406944"/>
          </a:xfrm>
        </p:grpSpPr>
        <p:sp>
          <p:nvSpPr>
            <p:cNvPr id="7" name="Rechthoek 12">
              <a:extLst>
                <a:ext uri="{FF2B5EF4-FFF2-40B4-BE49-F238E27FC236}">
                  <a16:creationId xmlns:a16="http://schemas.microsoft.com/office/drawing/2014/main" id="{91C7DC8F-C6EB-A7C7-515E-DD06D7E1B285}"/>
                </a:ext>
              </a:extLst>
            </p:cNvPr>
            <p:cNvSpPr/>
            <p:nvPr/>
          </p:nvSpPr>
          <p:spPr>
            <a:xfrm>
              <a:off x="2735627" y="3915731"/>
              <a:ext cx="4896544" cy="1165483"/>
            </a:xfrm>
            <a:prstGeom prst="rect">
              <a:avLst/>
            </a:prstGeom>
            <a:solidFill>
              <a:schemeClr val="accent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2133" dirty="0"/>
                <a:t>Logisch gegevensmodel</a:t>
              </a:r>
            </a:p>
            <a:p>
              <a:pPr algn="ctr"/>
              <a:endParaRPr lang="nl-NL" sz="2133" dirty="0"/>
            </a:p>
            <a:p>
              <a:pPr algn="ctr"/>
              <a:r>
                <a:rPr lang="nl-NL" sz="2133" i="1" dirty="0"/>
                <a:t>Hoe worden de gegevens gebruikt?</a:t>
              </a:r>
            </a:p>
          </p:txBody>
        </p:sp>
        <p:sp>
          <p:nvSpPr>
            <p:cNvPr id="10" name="Rechthoek 18">
              <a:extLst>
                <a:ext uri="{FF2B5EF4-FFF2-40B4-BE49-F238E27FC236}">
                  <a16:creationId xmlns:a16="http://schemas.microsoft.com/office/drawing/2014/main" id="{88F7A414-7CDC-3417-B1A8-8D20D00DE89C}"/>
                </a:ext>
              </a:extLst>
            </p:cNvPr>
            <p:cNvSpPr/>
            <p:nvPr/>
          </p:nvSpPr>
          <p:spPr>
            <a:xfrm>
              <a:off x="2735627" y="5157192"/>
              <a:ext cx="4896544" cy="1165483"/>
            </a:xfrm>
            <a:prstGeom prst="rect">
              <a:avLst/>
            </a:prstGeom>
            <a:solidFill>
              <a:schemeClr val="accent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2133" dirty="0"/>
                <a:t>Technisch datamodel</a:t>
              </a:r>
            </a:p>
            <a:p>
              <a:pPr algn="ctr"/>
              <a:endParaRPr lang="nl-NL" sz="2133" dirty="0"/>
            </a:p>
            <a:p>
              <a:pPr algn="ctr"/>
              <a:r>
                <a:rPr lang="nl-NL" sz="2133" i="1" dirty="0"/>
                <a:t>Hoe op te slaan of uit te wisselen?</a:t>
              </a:r>
            </a:p>
          </p:txBody>
        </p:sp>
        <p:sp>
          <p:nvSpPr>
            <p:cNvPr id="11" name="Rechthoek 23">
              <a:extLst>
                <a:ext uri="{FF2B5EF4-FFF2-40B4-BE49-F238E27FC236}">
                  <a16:creationId xmlns:a16="http://schemas.microsoft.com/office/drawing/2014/main" id="{347DF037-8589-DB58-F100-7D947893109B}"/>
                </a:ext>
              </a:extLst>
            </p:cNvPr>
            <p:cNvSpPr/>
            <p:nvPr/>
          </p:nvSpPr>
          <p:spPr>
            <a:xfrm>
              <a:off x="961453" y="4162435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400" dirty="0">
                  <a:solidFill>
                    <a:schemeClr val="tx1"/>
                  </a:solidFill>
                </a:rPr>
                <a:t>Niveau 3</a:t>
              </a:r>
            </a:p>
          </p:txBody>
        </p:sp>
        <p:sp>
          <p:nvSpPr>
            <p:cNvPr id="12" name="Rechthoek 25">
              <a:extLst>
                <a:ext uri="{FF2B5EF4-FFF2-40B4-BE49-F238E27FC236}">
                  <a16:creationId xmlns:a16="http://schemas.microsoft.com/office/drawing/2014/main" id="{8D9AB987-E6C6-1988-0798-292C2C306D43}"/>
                </a:ext>
              </a:extLst>
            </p:cNvPr>
            <p:cNvSpPr/>
            <p:nvPr/>
          </p:nvSpPr>
          <p:spPr>
            <a:xfrm>
              <a:off x="961453" y="5495864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400" dirty="0">
                  <a:solidFill>
                    <a:schemeClr val="tx1"/>
                  </a:solidFill>
                </a:rPr>
                <a:t>Niveau 4</a:t>
              </a:r>
            </a:p>
          </p:txBody>
        </p:sp>
        <p:sp>
          <p:nvSpPr>
            <p:cNvPr id="15" name="Rechteraccolade 26">
              <a:extLst>
                <a:ext uri="{FF2B5EF4-FFF2-40B4-BE49-F238E27FC236}">
                  <a16:creationId xmlns:a16="http://schemas.microsoft.com/office/drawing/2014/main" id="{DD95E567-5B01-4DB6-2D8F-9CF97392D1CD}"/>
                </a:ext>
              </a:extLst>
            </p:cNvPr>
            <p:cNvSpPr/>
            <p:nvPr/>
          </p:nvSpPr>
          <p:spPr>
            <a:xfrm>
              <a:off x="7894444" y="4068309"/>
              <a:ext cx="384043" cy="2059724"/>
            </a:xfrm>
            <a:prstGeom prst="rightBrace">
              <a:avLst>
                <a:gd name="adj1" fmla="val 40080"/>
                <a:gd name="adj2" fmla="val 50000"/>
              </a:avLst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cxnSp>
          <p:nvCxnSpPr>
            <p:cNvPr id="17" name="Rechte verbindingslijn met pijl 27">
              <a:extLst>
                <a:ext uri="{FF2B5EF4-FFF2-40B4-BE49-F238E27FC236}">
                  <a16:creationId xmlns:a16="http://schemas.microsoft.com/office/drawing/2014/main" id="{8C981EA3-BD63-D1CC-F0B6-FD64424E0956}"/>
                </a:ext>
              </a:extLst>
            </p:cNvPr>
            <p:cNvCxnSpPr/>
            <p:nvPr/>
          </p:nvCxnSpPr>
          <p:spPr>
            <a:xfrm flipV="1">
              <a:off x="8540760" y="5047195"/>
              <a:ext cx="1200000" cy="919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hthoek 29">
              <a:extLst>
                <a:ext uri="{FF2B5EF4-FFF2-40B4-BE49-F238E27FC236}">
                  <a16:creationId xmlns:a16="http://schemas.microsoft.com/office/drawing/2014/main" id="{1DF7AE04-6234-9A3E-B60E-B1612C6154C3}"/>
                </a:ext>
              </a:extLst>
            </p:cNvPr>
            <p:cNvSpPr/>
            <p:nvPr/>
          </p:nvSpPr>
          <p:spPr>
            <a:xfrm>
              <a:off x="8273703" y="4519520"/>
              <a:ext cx="1678163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67" i="1" dirty="0">
                  <a:solidFill>
                    <a:schemeClr val="tx1"/>
                  </a:solidFill>
                </a:rPr>
                <a:t>model van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D3C0079A-CE72-5467-00D1-A3D86C0AC495}"/>
              </a:ext>
            </a:extLst>
          </p:cNvPr>
          <p:cNvSpPr/>
          <p:nvPr/>
        </p:nvSpPr>
        <p:spPr>
          <a:xfrm>
            <a:off x="2639616" y="2641622"/>
            <a:ext cx="5143347" cy="2405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4" name="Rechthoek 31">
            <a:extLst>
              <a:ext uri="{FF2B5EF4-FFF2-40B4-BE49-F238E27FC236}">
                <a16:creationId xmlns:a16="http://schemas.microsoft.com/office/drawing/2014/main" id="{1ED98E1D-EE7A-5BF2-EBCE-07B4D7D93D15}"/>
              </a:ext>
            </a:extLst>
          </p:cNvPr>
          <p:cNvSpPr/>
          <p:nvPr/>
        </p:nvSpPr>
        <p:spPr>
          <a:xfrm>
            <a:off x="9231288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uitwisseling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3E1D9C-08BC-57BC-035A-26B53F4BDA6C}"/>
              </a:ext>
            </a:extLst>
          </p:cNvPr>
          <p:cNvGrpSpPr/>
          <p:nvPr/>
        </p:nvGrpSpPr>
        <p:grpSpPr>
          <a:xfrm>
            <a:off x="9534910" y="4339425"/>
            <a:ext cx="2198910" cy="1956780"/>
            <a:chOff x="9534910" y="4339425"/>
            <a:chExt cx="2198910" cy="1956780"/>
          </a:xfrm>
        </p:grpSpPr>
        <p:sp>
          <p:nvSpPr>
            <p:cNvPr id="13" name="Blik 3">
              <a:extLst>
                <a:ext uri="{FF2B5EF4-FFF2-40B4-BE49-F238E27FC236}">
                  <a16:creationId xmlns:a16="http://schemas.microsoft.com/office/drawing/2014/main" id="{2ECF3FE9-7D37-40FD-B68E-6A955FBEA4B2}"/>
                </a:ext>
              </a:extLst>
            </p:cNvPr>
            <p:cNvSpPr/>
            <p:nvPr/>
          </p:nvSpPr>
          <p:spPr>
            <a:xfrm>
              <a:off x="10167316" y="4339425"/>
              <a:ext cx="864096" cy="864096"/>
            </a:xfrm>
            <a:prstGeom prst="can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1" name="Rechthoek 31">
              <a:extLst>
                <a:ext uri="{FF2B5EF4-FFF2-40B4-BE49-F238E27FC236}">
                  <a16:creationId xmlns:a16="http://schemas.microsoft.com/office/drawing/2014/main" id="{04E21F7B-3866-2BA9-C94C-AA4926357C3D}"/>
                </a:ext>
              </a:extLst>
            </p:cNvPr>
            <p:cNvSpPr/>
            <p:nvPr/>
          </p:nvSpPr>
          <p:spPr>
            <a:xfrm>
              <a:off x="9534910" y="5061181"/>
              <a:ext cx="2108639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67" i="1" dirty="0">
                  <a:solidFill>
                    <a:schemeClr val="tx1"/>
                  </a:solidFill>
                </a:rPr>
                <a:t>administratie</a:t>
              </a:r>
            </a:p>
          </p:txBody>
        </p:sp>
        <p:sp>
          <p:nvSpPr>
            <p:cNvPr id="25" name="Left-right Arrow 24">
              <a:extLst>
                <a:ext uri="{FF2B5EF4-FFF2-40B4-BE49-F238E27FC236}">
                  <a16:creationId xmlns:a16="http://schemas.microsoft.com/office/drawing/2014/main" id="{672E1FA6-46DD-5EBF-1813-9ABC21B4BE03}"/>
                </a:ext>
              </a:extLst>
            </p:cNvPr>
            <p:cNvSpPr/>
            <p:nvPr/>
          </p:nvSpPr>
          <p:spPr>
            <a:xfrm>
              <a:off x="9631863" y="5829267"/>
              <a:ext cx="672075" cy="429413"/>
            </a:xfrm>
            <a:prstGeom prst="left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400"/>
            </a:p>
          </p:txBody>
        </p:sp>
        <p:pic>
          <p:nvPicPr>
            <p:cNvPr id="26" name="Picture 2" descr="Usage Icon #312230 - Free Icons Library">
              <a:extLst>
                <a:ext uri="{FF2B5EF4-FFF2-40B4-BE49-F238E27FC236}">
                  <a16:creationId xmlns:a16="http://schemas.microsoft.com/office/drawing/2014/main" id="{0BBDA6D9-1C29-7FBE-47C2-19FEBA36D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3119" y="5555504"/>
              <a:ext cx="740701" cy="74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hoek 31">
            <a:extLst>
              <a:ext uri="{FF2B5EF4-FFF2-40B4-BE49-F238E27FC236}">
                <a16:creationId xmlns:a16="http://schemas.microsoft.com/office/drawing/2014/main" id="{53AFCAC2-406D-2890-A0CD-1346A15A5E1F}"/>
              </a:ext>
            </a:extLst>
          </p:cNvPr>
          <p:cNvSpPr/>
          <p:nvPr/>
        </p:nvSpPr>
        <p:spPr>
          <a:xfrm>
            <a:off x="10626857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gebruik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54297B-5C45-6CBA-562E-48BE13AE8F72}"/>
              </a:ext>
            </a:extLst>
          </p:cNvPr>
          <p:cNvSpPr txBox="1"/>
          <p:nvPr/>
        </p:nvSpPr>
        <p:spPr>
          <a:xfrm rot="16200000">
            <a:off x="-394508" y="239359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Beschouwingsdomein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25B17-3D17-0508-57C9-6F365AA490F9}"/>
              </a:ext>
            </a:extLst>
          </p:cNvPr>
          <p:cNvSpPr txBox="1"/>
          <p:nvPr/>
        </p:nvSpPr>
        <p:spPr>
          <a:xfrm rot="16200000">
            <a:off x="-289147" y="4868076"/>
            <a:ext cx="21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Verwerkingsdomein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6C519F-BE99-E9BB-317E-187ADEFBAA43}"/>
              </a:ext>
            </a:extLst>
          </p:cNvPr>
          <p:cNvCxnSpPr>
            <a:cxnSpLocks/>
          </p:cNvCxnSpPr>
          <p:nvPr/>
        </p:nvCxnSpPr>
        <p:spPr>
          <a:xfrm>
            <a:off x="300039" y="3881316"/>
            <a:ext cx="1158785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BDF61A-0CDE-F07D-3C39-89120CE3AA0D}"/>
              </a:ext>
            </a:extLst>
          </p:cNvPr>
          <p:cNvGrpSpPr/>
          <p:nvPr/>
        </p:nvGrpSpPr>
        <p:grpSpPr>
          <a:xfrm>
            <a:off x="9545045" y="1934136"/>
            <a:ext cx="2203155" cy="2318375"/>
            <a:chOff x="9545045" y="1934136"/>
            <a:chExt cx="2203155" cy="2318375"/>
          </a:xfrm>
        </p:grpSpPr>
        <p:sp>
          <p:nvSpPr>
            <p:cNvPr id="20" name="Rechthoek 30">
              <a:extLst>
                <a:ext uri="{FF2B5EF4-FFF2-40B4-BE49-F238E27FC236}">
                  <a16:creationId xmlns:a16="http://schemas.microsoft.com/office/drawing/2014/main" id="{22FAE994-52E2-0962-2435-18C06744B443}"/>
                </a:ext>
              </a:extLst>
            </p:cNvPr>
            <p:cNvSpPr/>
            <p:nvPr/>
          </p:nvSpPr>
          <p:spPr>
            <a:xfrm>
              <a:off x="9545045" y="2814097"/>
              <a:ext cx="2108639" cy="672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67" i="1" dirty="0">
                  <a:solidFill>
                    <a:schemeClr val="tx1"/>
                  </a:solidFill>
                </a:rPr>
                <a:t>werkelijkheid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2A75E1B-6477-C707-9F1B-FB523CB5A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68132" y="1934136"/>
              <a:ext cx="1042193" cy="1042193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53128C-878F-8E23-9750-E7998B7E8E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6857" y="3331675"/>
              <a:ext cx="0" cy="920836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E872D8-6965-7FFD-A7C4-CB96EB97991D}"/>
                </a:ext>
              </a:extLst>
            </p:cNvPr>
            <p:cNvSpPr txBox="1"/>
            <p:nvPr/>
          </p:nvSpPr>
          <p:spPr>
            <a:xfrm>
              <a:off x="10589228" y="3457974"/>
              <a:ext cx="115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g</a:t>
              </a:r>
              <a:r>
                <a:rPr lang="en-NL" i="1" dirty="0"/>
                <a:t>aat over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3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EB42-9965-B357-A546-5068A554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078E-A707-2A0F-E8C2-406E8FF2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DF5B19-D507-AED9-B563-A16971F01C95}"/>
              </a:ext>
            </a:extLst>
          </p:cNvPr>
          <p:cNvSpPr/>
          <p:nvPr/>
        </p:nvSpPr>
        <p:spPr>
          <a:xfrm>
            <a:off x="6384032" y="4677139"/>
            <a:ext cx="2976331" cy="1728192"/>
          </a:xfrm>
          <a:prstGeom prst="roundRect">
            <a:avLst/>
          </a:prstGeom>
          <a:solidFill>
            <a:srgbClr val="0070C0"/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gegevens</a:t>
            </a:r>
          </a:p>
        </p:txBody>
      </p:sp>
      <p:sp>
        <p:nvSpPr>
          <p:cNvPr id="11" name="Rechthoek 30">
            <a:extLst>
              <a:ext uri="{FF2B5EF4-FFF2-40B4-BE49-F238E27FC236}">
                <a16:creationId xmlns:a16="http://schemas.microsoft.com/office/drawing/2014/main" id="{12AE2D16-0054-1806-84DA-A982AFB963EF}"/>
              </a:ext>
            </a:extLst>
          </p:cNvPr>
          <p:cNvSpPr/>
          <p:nvPr/>
        </p:nvSpPr>
        <p:spPr>
          <a:xfrm>
            <a:off x="241147" y="5703439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werkelijkheid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5959584-5192-D326-6D05-753CC63DC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4" y="4823477"/>
            <a:ext cx="1042193" cy="1042193"/>
          </a:xfrm>
          <a:prstGeom prst="rect">
            <a:avLst/>
          </a:prstGeom>
        </p:spPr>
      </p:pic>
      <p:sp>
        <p:nvSpPr>
          <p:cNvPr id="13" name="Blik 3">
            <a:extLst>
              <a:ext uri="{FF2B5EF4-FFF2-40B4-BE49-F238E27FC236}">
                <a16:creationId xmlns:a16="http://schemas.microsoft.com/office/drawing/2014/main" id="{DB02FB66-7403-D621-6264-D3F827D18E65}"/>
              </a:ext>
            </a:extLst>
          </p:cNvPr>
          <p:cNvSpPr/>
          <p:nvPr/>
        </p:nvSpPr>
        <p:spPr>
          <a:xfrm>
            <a:off x="10167316" y="4339425"/>
            <a:ext cx="864096" cy="86409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4" name="Rechthoek 31">
            <a:extLst>
              <a:ext uri="{FF2B5EF4-FFF2-40B4-BE49-F238E27FC236}">
                <a16:creationId xmlns:a16="http://schemas.microsoft.com/office/drawing/2014/main" id="{BE71FCC2-1550-1627-AC20-30B74541A043}"/>
              </a:ext>
            </a:extLst>
          </p:cNvPr>
          <p:cNvSpPr/>
          <p:nvPr/>
        </p:nvSpPr>
        <p:spPr>
          <a:xfrm>
            <a:off x="9534910" y="5061181"/>
            <a:ext cx="2108639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administratie</a:t>
            </a:r>
          </a:p>
        </p:txBody>
      </p:sp>
      <p:sp>
        <p:nvSpPr>
          <p:cNvPr id="15" name="Rechthoek 31">
            <a:extLst>
              <a:ext uri="{FF2B5EF4-FFF2-40B4-BE49-F238E27FC236}">
                <a16:creationId xmlns:a16="http://schemas.microsoft.com/office/drawing/2014/main" id="{A50335F5-0839-78D2-7E67-9A1B2D2E253A}"/>
              </a:ext>
            </a:extLst>
          </p:cNvPr>
          <p:cNvSpPr/>
          <p:nvPr/>
        </p:nvSpPr>
        <p:spPr>
          <a:xfrm>
            <a:off x="9231288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D47D6637-0713-D2EB-F346-E99A8C17E5DC}"/>
              </a:ext>
            </a:extLst>
          </p:cNvPr>
          <p:cNvSpPr/>
          <p:nvPr/>
        </p:nvSpPr>
        <p:spPr>
          <a:xfrm>
            <a:off x="9631863" y="5829267"/>
            <a:ext cx="672075" cy="429413"/>
          </a:xfrm>
          <a:prstGeom prst="left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17" name="Picture 2" descr="Usage Icon #312230 - Free Icons Library">
            <a:extLst>
              <a:ext uri="{FF2B5EF4-FFF2-40B4-BE49-F238E27FC236}">
                <a16:creationId xmlns:a16="http://schemas.microsoft.com/office/drawing/2014/main" id="{1870A0E1-C27E-E984-5A52-63D27889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119" y="5555504"/>
            <a:ext cx="740701" cy="74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hoek 31">
            <a:extLst>
              <a:ext uri="{FF2B5EF4-FFF2-40B4-BE49-F238E27FC236}">
                <a16:creationId xmlns:a16="http://schemas.microsoft.com/office/drawing/2014/main" id="{53838D63-75CC-7D2F-BABC-D0739382B2CB}"/>
              </a:ext>
            </a:extLst>
          </p:cNvPr>
          <p:cNvSpPr/>
          <p:nvPr/>
        </p:nvSpPr>
        <p:spPr>
          <a:xfrm>
            <a:off x="10626857" y="6146429"/>
            <a:ext cx="1473225" cy="67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i="1" dirty="0">
                <a:solidFill>
                  <a:schemeClr val="tx1"/>
                </a:solidFill>
              </a:rPr>
              <a:t>gebruik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CC61E3-3B3E-B9F3-156A-E1A5709B4C52}"/>
              </a:ext>
            </a:extLst>
          </p:cNvPr>
          <p:cNvGrpSpPr/>
          <p:nvPr/>
        </p:nvGrpSpPr>
        <p:grpSpPr>
          <a:xfrm>
            <a:off x="2351584" y="2084851"/>
            <a:ext cx="3021357" cy="2592288"/>
            <a:chOff x="2351584" y="2084851"/>
            <a:chExt cx="3021357" cy="25922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D969C9D-2D76-67B3-5939-53F11580C33A}"/>
                </a:ext>
              </a:extLst>
            </p:cNvPr>
            <p:cNvSpPr/>
            <p:nvPr/>
          </p:nvSpPr>
          <p:spPr>
            <a:xfrm>
              <a:off x="2351584" y="2084851"/>
              <a:ext cx="2976331" cy="1728192"/>
            </a:xfrm>
            <a:prstGeom prst="round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rgbClr val="92D050"/>
                </a:gs>
              </a:gsLst>
              <a:lin ang="5400000" scaled="1"/>
            </a:gradFill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2400" dirty="0"/>
                <a:t>MIM niveau 2:</a:t>
              </a:r>
            </a:p>
            <a:p>
              <a:pPr algn="ctr"/>
              <a:r>
                <a:rPr lang="en-NL" sz="2400" dirty="0"/>
                <a:t>Een model van het domein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8EB826-A874-EFD0-18C3-083807C945B3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3839749" y="3813043"/>
              <a:ext cx="0" cy="864096"/>
            </a:xfrm>
            <a:prstGeom prst="straightConnector1">
              <a:avLst/>
            </a:prstGeom>
            <a:solidFill>
              <a:srgbClr val="92D050"/>
            </a:solidFill>
            <a:ln w="22225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4DC283-FCFE-9EA2-E9AE-EDADB6188734}"/>
                </a:ext>
              </a:extLst>
            </p:cNvPr>
            <p:cNvSpPr txBox="1"/>
            <p:nvPr/>
          </p:nvSpPr>
          <p:spPr>
            <a:xfrm>
              <a:off x="3766283" y="3948413"/>
              <a:ext cx="160665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33" i="1" dirty="0"/>
                <a:t>t</a:t>
              </a:r>
              <a:r>
                <a:rPr lang="en-NL" sz="2133" i="1" dirty="0"/>
                <a:t>ypering van</a:t>
              </a:r>
            </a:p>
          </p:txBody>
        </p:sp>
      </p:grpSp>
      <p:sp>
        <p:nvSpPr>
          <p:cNvPr id="23" name="Snip Single Corner of Rectangle 22">
            <a:extLst>
              <a:ext uri="{FF2B5EF4-FFF2-40B4-BE49-F238E27FC236}">
                <a16:creationId xmlns:a16="http://schemas.microsoft.com/office/drawing/2014/main" id="{964E4300-5335-31F8-4FCB-26EDA6C94927}"/>
              </a:ext>
            </a:extLst>
          </p:cNvPr>
          <p:cNvSpPr/>
          <p:nvPr/>
        </p:nvSpPr>
        <p:spPr>
          <a:xfrm>
            <a:off x="5785437" y="6000674"/>
            <a:ext cx="3117322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GEGEVENSOBJECT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F97E68-D5FB-7004-D6CE-3EA919BE89C2}"/>
              </a:ext>
            </a:extLst>
          </p:cNvPr>
          <p:cNvSpPr txBox="1"/>
          <p:nvPr/>
        </p:nvSpPr>
        <p:spPr>
          <a:xfrm>
            <a:off x="86381" y="2702726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M1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09C846-E602-ACAD-7B7C-6EEB6099FB2C}"/>
              </a:ext>
            </a:extLst>
          </p:cNvPr>
          <p:cNvSpPr txBox="1"/>
          <p:nvPr/>
        </p:nvSpPr>
        <p:spPr>
          <a:xfrm>
            <a:off x="92176" y="5210997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M0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01D93-E78A-A6B7-0EB9-40EFACABFBD2}"/>
              </a:ext>
            </a:extLst>
          </p:cNvPr>
          <p:cNvSpPr txBox="1"/>
          <p:nvPr/>
        </p:nvSpPr>
        <p:spPr>
          <a:xfrm>
            <a:off x="2675808" y="81094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Beschouwingsdomein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F9CE3B-CA19-6C31-843A-12A9C60704F9}"/>
              </a:ext>
            </a:extLst>
          </p:cNvPr>
          <p:cNvSpPr txBox="1"/>
          <p:nvPr/>
        </p:nvSpPr>
        <p:spPr>
          <a:xfrm>
            <a:off x="6804725" y="807668"/>
            <a:ext cx="21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Verwerkingsdomein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AA33CB-0B7C-1A77-0C0A-4568A96BBC2A}"/>
              </a:ext>
            </a:extLst>
          </p:cNvPr>
          <p:cNvSpPr/>
          <p:nvPr/>
        </p:nvSpPr>
        <p:spPr>
          <a:xfrm>
            <a:off x="2351584" y="4677139"/>
            <a:ext cx="2976331" cy="1728192"/>
          </a:xfrm>
          <a:prstGeom prst="roundRect">
            <a:avLst/>
          </a:prstGeom>
          <a:solidFill>
            <a:srgbClr val="92D050"/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</a:t>
            </a:r>
            <a:r>
              <a:rPr lang="en-NL" sz="2400" dirty="0"/>
              <a:t>omeinobjecten, eigenschappen en relaties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33C126-4344-F48D-A2CC-25E3FB5E9B83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>
            <a:off x="5327915" y="5541235"/>
            <a:ext cx="1056117" cy="0"/>
          </a:xfrm>
          <a:prstGeom prst="straightConnector1">
            <a:avLst/>
          </a:prstGeom>
          <a:solidFill>
            <a:srgbClr val="92D050"/>
          </a:solidFill>
          <a:ln w="22225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3A248A-2901-DB55-D40F-3E71465DA4DC}"/>
              </a:ext>
            </a:extLst>
          </p:cNvPr>
          <p:cNvSpPr txBox="1"/>
          <p:nvPr/>
        </p:nvSpPr>
        <p:spPr>
          <a:xfrm>
            <a:off x="5577079" y="5157194"/>
            <a:ext cx="761925" cy="768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 err="1"/>
              <a:t>gaat</a:t>
            </a:r>
            <a:r>
              <a:rPr lang="en-US" sz="2133" i="1" dirty="0"/>
              <a:t> over</a:t>
            </a:r>
            <a:endParaRPr lang="en-NL" sz="2133" i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AE8B18-071A-C60E-7F90-1E2A99423FBA}"/>
              </a:ext>
            </a:extLst>
          </p:cNvPr>
          <p:cNvGrpSpPr/>
          <p:nvPr/>
        </p:nvGrpSpPr>
        <p:grpSpPr>
          <a:xfrm>
            <a:off x="5327915" y="2084851"/>
            <a:ext cx="4098856" cy="2592288"/>
            <a:chOff x="5327915" y="2084851"/>
            <a:chExt cx="4098856" cy="25922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8726FC-B35F-8A6A-F287-CDE1014FFC6C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>
              <a:off x="7872197" y="3813043"/>
              <a:ext cx="0" cy="864096"/>
            </a:xfrm>
            <a:prstGeom prst="straightConnector1">
              <a:avLst/>
            </a:prstGeom>
            <a:solidFill>
              <a:srgbClr val="92D050"/>
            </a:solidFill>
            <a:ln w="22225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7AF2AC-43CF-2E3F-0680-39D25F78E68A}"/>
                </a:ext>
              </a:extLst>
            </p:cNvPr>
            <p:cNvSpPr txBox="1"/>
            <p:nvPr/>
          </p:nvSpPr>
          <p:spPr>
            <a:xfrm>
              <a:off x="7820113" y="3986480"/>
              <a:ext cx="160665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33" i="1" dirty="0"/>
                <a:t>t</a:t>
              </a:r>
              <a:r>
                <a:rPr lang="en-NL" sz="2133" i="1" dirty="0"/>
                <a:t>ypering van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8CB3CAF-99C7-E1C0-E6D9-4BA130C37A69}"/>
                </a:ext>
              </a:extLst>
            </p:cNvPr>
            <p:cNvSpPr/>
            <p:nvPr/>
          </p:nvSpPr>
          <p:spPr>
            <a:xfrm>
              <a:off x="6384032" y="2084851"/>
              <a:ext cx="2976331" cy="1728192"/>
            </a:xfrm>
            <a:prstGeom prst="round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rgbClr val="0070C0"/>
                </a:gs>
              </a:gsLst>
              <a:lin ang="5400000" scaled="1"/>
            </a:gradFill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2400" dirty="0"/>
                <a:t>MIM niveau 3:</a:t>
              </a:r>
            </a:p>
            <a:p>
              <a:pPr algn="ctr"/>
              <a:r>
                <a:rPr lang="en-NL" sz="2400" dirty="0"/>
                <a:t>Een </a:t>
              </a:r>
              <a:r>
                <a:rPr lang="en-NL" sz="2400" i="1" dirty="0"/>
                <a:t>model</a:t>
              </a:r>
              <a:r>
                <a:rPr lang="en-NL" sz="2400" dirty="0"/>
                <a:t> van het gegevensgebruik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802ABC9-49A5-02DE-DA13-6932DE635B2F}"/>
                </a:ext>
              </a:extLst>
            </p:cNvPr>
            <p:cNvCxnSpPr>
              <a:cxnSpLocks/>
              <a:stCxn id="8" idx="1"/>
              <a:endCxn id="6" idx="3"/>
            </p:cNvCxnSpPr>
            <p:nvPr/>
          </p:nvCxnSpPr>
          <p:spPr>
            <a:xfrm flipH="1">
              <a:off x="5327915" y="2948947"/>
              <a:ext cx="1056117" cy="0"/>
            </a:xfrm>
            <a:prstGeom prst="straightConnector1">
              <a:avLst/>
            </a:prstGeom>
            <a:solidFill>
              <a:srgbClr val="92D050"/>
            </a:solidFill>
            <a:ln w="22225"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35E369-01BF-0901-0D30-2DB7A753D3EF}"/>
                </a:ext>
              </a:extLst>
            </p:cNvPr>
            <p:cNvSpPr txBox="1"/>
            <p:nvPr/>
          </p:nvSpPr>
          <p:spPr>
            <a:xfrm>
              <a:off x="5495002" y="2559160"/>
              <a:ext cx="844002" cy="748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i="1" dirty="0" err="1"/>
                <a:t>klopt</a:t>
              </a:r>
              <a:r>
                <a:rPr lang="en-US" sz="2133" i="1" dirty="0"/>
                <a:t> met</a:t>
              </a:r>
              <a:endParaRPr lang="en-NL" sz="2133" i="1" dirty="0"/>
            </a:p>
          </p:txBody>
        </p:sp>
      </p:grpSp>
      <p:sp>
        <p:nvSpPr>
          <p:cNvPr id="21" name="Snip Single Corner of Rectangle 20">
            <a:extLst>
              <a:ext uri="{FF2B5EF4-FFF2-40B4-BE49-F238E27FC236}">
                <a16:creationId xmlns:a16="http://schemas.microsoft.com/office/drawing/2014/main" id="{FA1C313F-986D-EAE6-B285-B251FB6473A4}"/>
              </a:ext>
            </a:extLst>
          </p:cNvPr>
          <p:cNvSpPr/>
          <p:nvPr/>
        </p:nvSpPr>
        <p:spPr>
          <a:xfrm>
            <a:off x="2051216" y="6050419"/>
            <a:ext cx="2518396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DOMEINOBJECT</a:t>
            </a:r>
          </a:p>
        </p:txBody>
      </p:sp>
      <p:sp>
        <p:nvSpPr>
          <p:cNvPr id="22" name="Snip Single Corner of Rectangle 21">
            <a:extLst>
              <a:ext uri="{FF2B5EF4-FFF2-40B4-BE49-F238E27FC236}">
                <a16:creationId xmlns:a16="http://schemas.microsoft.com/office/drawing/2014/main" id="{E1B5A608-022F-8079-B110-CF4E4E8D18B2}"/>
              </a:ext>
            </a:extLst>
          </p:cNvPr>
          <p:cNvSpPr/>
          <p:nvPr/>
        </p:nvSpPr>
        <p:spPr>
          <a:xfrm>
            <a:off x="1255626" y="1565438"/>
            <a:ext cx="2108639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OBJECTTYPE</a:t>
            </a:r>
          </a:p>
        </p:txBody>
      </p:sp>
      <p:sp>
        <p:nvSpPr>
          <p:cNvPr id="26" name="Snip Single Corner of Rectangle 25">
            <a:extLst>
              <a:ext uri="{FF2B5EF4-FFF2-40B4-BE49-F238E27FC236}">
                <a16:creationId xmlns:a16="http://schemas.microsoft.com/office/drawing/2014/main" id="{8B6520B4-3DFD-DA10-4C4D-F27CFA899194}"/>
              </a:ext>
            </a:extLst>
          </p:cNvPr>
          <p:cNvSpPr/>
          <p:nvPr/>
        </p:nvSpPr>
        <p:spPr>
          <a:xfrm>
            <a:off x="6010712" y="1502947"/>
            <a:ext cx="3618802" cy="768085"/>
          </a:xfrm>
          <a:prstGeom prst="snip1Rect">
            <a:avLst/>
          </a:prstGeom>
          <a:solidFill>
            <a:srgbClr val="FFFD78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2400" b="1" dirty="0">
                <a:solidFill>
                  <a:srgbClr val="C00000"/>
                </a:solidFill>
              </a:rPr>
              <a:t>GEGEVENSOBJECTTYPE</a:t>
            </a:r>
          </a:p>
        </p:txBody>
      </p:sp>
    </p:spTree>
    <p:extLst>
      <p:ext uri="{BB962C8B-B14F-4D97-AF65-F5344CB8AC3E}">
        <p14:creationId xmlns:p14="http://schemas.microsoft.com/office/powerpoint/2010/main" val="11719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5" grpId="0" animBg="1"/>
      <p:bldP spid="21" grpId="0" animBg="1"/>
      <p:bldP spid="22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7CCC-D958-8C81-8029-711688A1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Terminologie-afspraken</a:t>
            </a:r>
            <a:br>
              <a:rPr lang="en-NL" dirty="0"/>
            </a:br>
            <a:r>
              <a:rPr lang="en-NL" dirty="0"/>
              <a:t>voor het metamodel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62064-D7FD-5773-EB31-29242F45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5"/>
            <a:ext cx="11794980" cy="4932363"/>
          </a:xfrm>
        </p:spPr>
        <p:txBody>
          <a:bodyPr/>
          <a:lstStyle/>
          <a:p>
            <a:r>
              <a:rPr lang="en-NL" dirty="0"/>
              <a:t>We gebruiken verschillende termen voor verschillende begrippen:</a:t>
            </a:r>
          </a:p>
          <a:p>
            <a:pPr lvl="1"/>
            <a:r>
              <a:rPr lang="en-NL" dirty="0"/>
              <a:t>Begrippen over ”dingen in de beschouwde werkelijkheid” zijn (over het algemeen) andere begrippen dan de begrippen over “dingen in de gegevensverwerking”</a:t>
            </a:r>
          </a:p>
          <a:p>
            <a:pPr lvl="1"/>
            <a:r>
              <a:rPr lang="en-NL" dirty="0"/>
              <a:t>Begrippen over de modellen (de typering) zijn (over het algemeen) andere begrippen dan de begrippen over de concrete zaken.</a:t>
            </a:r>
          </a:p>
          <a:p>
            <a:r>
              <a:rPr lang="en-NL" dirty="0"/>
              <a:t>We gebruiken zoveel mogelijk de postfix “-type” als het gaat om de typering</a:t>
            </a:r>
          </a:p>
          <a:p>
            <a:pPr lvl="1"/>
            <a:r>
              <a:rPr lang="en-NL" dirty="0"/>
              <a:t>En ”-type” gebruiken we ook </a:t>
            </a:r>
            <a:r>
              <a:rPr lang="en-NL" i="1" dirty="0"/>
              <a:t>alleen</a:t>
            </a:r>
            <a:r>
              <a:rPr lang="en-NL" dirty="0"/>
              <a:t> voor de typering, niet voor concrete zaken</a:t>
            </a:r>
          </a:p>
          <a:p>
            <a:r>
              <a:rPr lang="en-NL" dirty="0"/>
              <a:t>Waar dit niet strijdig is met bovenstaande, hergebruiken we de MIM 1.2 termen.</a:t>
            </a:r>
          </a:p>
          <a:p>
            <a:r>
              <a:rPr lang="en-NL" dirty="0"/>
              <a:t>Deze afspraken gelden voor het </a:t>
            </a:r>
            <a:r>
              <a:rPr lang="en-NL" b="1" dirty="0"/>
              <a:t>metamodel</a:t>
            </a:r>
            <a:r>
              <a:rPr lang="en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7BA51-AFD4-2C23-D0AE-D347BEE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5006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BB35-6146-AFDE-E2FE-4192547C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daarvan:</a:t>
            </a:r>
            <a:br>
              <a:rPr lang="en-NL" dirty="0"/>
            </a:br>
            <a:r>
              <a:rPr lang="en-NL" dirty="0"/>
              <a:t>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1D2EF-0881-B9B6-07E7-0809B1CB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15</a:t>
            </a:fld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257EB-279C-AB03-8FF8-E9E02769C18E}"/>
              </a:ext>
            </a:extLst>
          </p:cNvPr>
          <p:cNvSpPr/>
          <p:nvPr/>
        </p:nvSpPr>
        <p:spPr>
          <a:xfrm>
            <a:off x="6184135" y="3775114"/>
            <a:ext cx="4832410" cy="248246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dirty="0"/>
              <a:t>Persoonsgegevens van Jan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822CEA-EA8A-E3E6-4BEA-DCB4E218C0AB}"/>
              </a:ext>
            </a:extLst>
          </p:cNvPr>
          <p:cNvSpPr/>
          <p:nvPr/>
        </p:nvSpPr>
        <p:spPr>
          <a:xfrm>
            <a:off x="6378766" y="4142340"/>
            <a:ext cx="4396606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heeft </a:t>
            </a:r>
            <a:r>
              <a:rPr lang="en-NL" i="1" dirty="0"/>
              <a:t>rood haar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05F69-AB3E-92D6-DB5B-1A38B8F4C6B9}"/>
              </a:ext>
            </a:extLst>
          </p:cNvPr>
          <p:cNvSpPr/>
          <p:nvPr/>
        </p:nvSpPr>
        <p:spPr>
          <a:xfrm>
            <a:off x="6378766" y="4669313"/>
            <a:ext cx="4396606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is geboren op </a:t>
            </a:r>
            <a:r>
              <a:rPr lang="en-NL" i="1" dirty="0"/>
              <a:t>25-2-2008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F313D8-4C46-85CE-973E-56C3D8E61E74}"/>
              </a:ext>
            </a:extLst>
          </p:cNvPr>
          <p:cNvSpPr/>
          <p:nvPr/>
        </p:nvSpPr>
        <p:spPr>
          <a:xfrm>
            <a:off x="6378765" y="5196286"/>
            <a:ext cx="4396607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heeft volledige naam “</a:t>
            </a:r>
            <a:r>
              <a:rPr lang="en-NL" i="1" dirty="0"/>
              <a:t>Jan Janssen</a:t>
            </a:r>
            <a:r>
              <a:rPr lang="en-NL" dirty="0"/>
              <a:t>”</a:t>
            </a:r>
            <a:endParaRPr lang="en-NL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F460D-42EE-A5AF-F77F-ECF2FAEEDA5D}"/>
              </a:ext>
            </a:extLst>
          </p:cNvPr>
          <p:cNvSpPr txBox="1"/>
          <p:nvPr/>
        </p:nvSpPr>
        <p:spPr>
          <a:xfrm>
            <a:off x="6364451" y="6289513"/>
            <a:ext cx="51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Gegevensobject </a:t>
            </a:r>
            <a:r>
              <a:rPr lang="en-NL" i="1" dirty="0"/>
              <a:t>over</a:t>
            </a:r>
            <a:r>
              <a:rPr lang="en-NL" dirty="0"/>
              <a:t> Jan</a:t>
            </a:r>
          </a:p>
          <a:p>
            <a:pPr algn="ctr"/>
            <a:r>
              <a:rPr lang="en-NL" dirty="0"/>
              <a:t>Jan is het </a:t>
            </a:r>
            <a:r>
              <a:rPr lang="en-NL" b="1" dirty="0"/>
              <a:t>hoofdonderwerp</a:t>
            </a:r>
            <a:r>
              <a:rPr lang="en-NL" dirty="0"/>
              <a:t> van dit gegevensobject</a:t>
            </a:r>
          </a:p>
        </p:txBody>
      </p:sp>
      <p:pic>
        <p:nvPicPr>
          <p:cNvPr id="10" name="Picture 2" descr="83.400+ Rood Haar Man Stockfoto's, afbeeldingen en royalty-free beelden -  iStock | Rode baard">
            <a:extLst>
              <a:ext uri="{FF2B5EF4-FFF2-40B4-BE49-F238E27FC236}">
                <a16:creationId xmlns:a16="http://schemas.microsoft.com/office/drawing/2014/main" id="{C0BFFC68-515D-3A2C-F423-5CB5085B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8" y="3806557"/>
            <a:ext cx="3492500" cy="2324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450C5F-9A26-64BB-7C02-11D147A66E58}"/>
              </a:ext>
            </a:extLst>
          </p:cNvPr>
          <p:cNvSpPr txBox="1"/>
          <p:nvPr/>
        </p:nvSpPr>
        <p:spPr>
          <a:xfrm>
            <a:off x="1557037" y="6192264"/>
            <a:ext cx="230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Domeinobject (“Jan”)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5E6514-E016-6BFD-9FFC-88053DDBB151}"/>
              </a:ext>
            </a:extLst>
          </p:cNvPr>
          <p:cNvGrpSpPr/>
          <p:nvPr/>
        </p:nvGrpSpPr>
        <p:grpSpPr>
          <a:xfrm>
            <a:off x="1795750" y="1690688"/>
            <a:ext cx="4498415" cy="1933861"/>
            <a:chOff x="1795750" y="1690688"/>
            <a:chExt cx="4498415" cy="193386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95FE915-3B61-EF2A-1E54-C6CA51F3694A}"/>
                </a:ext>
              </a:extLst>
            </p:cNvPr>
            <p:cNvSpPr/>
            <p:nvPr/>
          </p:nvSpPr>
          <p:spPr>
            <a:xfrm>
              <a:off x="1795750" y="1690688"/>
              <a:ext cx="1961002" cy="101355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Object</a:t>
              </a:r>
              <a:br>
                <a:rPr lang="en-NL" dirty="0"/>
              </a:br>
              <a:r>
                <a:rPr lang="en-NL" dirty="0"/>
                <a:t>-type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D903AD09-56ED-8D5B-3EC1-971994324CDD}"/>
                </a:ext>
              </a:extLst>
            </p:cNvPr>
            <p:cNvSpPr/>
            <p:nvPr/>
          </p:nvSpPr>
          <p:spPr>
            <a:xfrm>
              <a:off x="2555913" y="2897436"/>
              <a:ext cx="374574" cy="727113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E92BED-13E5-7880-064F-5EDE1A6260DF}"/>
                </a:ext>
              </a:extLst>
            </p:cNvPr>
            <p:cNvSpPr txBox="1"/>
            <p:nvPr/>
          </p:nvSpPr>
          <p:spPr>
            <a:xfrm>
              <a:off x="2930487" y="2963271"/>
              <a:ext cx="336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NL" dirty="0"/>
                <a:t>ypeert (beschrijft) gelijkvormige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77BF47-8360-9733-CDDC-EEA4D702F809}"/>
              </a:ext>
            </a:extLst>
          </p:cNvPr>
          <p:cNvGrpSpPr/>
          <p:nvPr/>
        </p:nvGrpSpPr>
        <p:grpSpPr>
          <a:xfrm>
            <a:off x="7491469" y="1690688"/>
            <a:ext cx="4544320" cy="2005472"/>
            <a:chOff x="7491469" y="1690688"/>
            <a:chExt cx="4544320" cy="200547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F45EFE3-3D3E-B22B-896B-B6E045540DB7}"/>
                </a:ext>
              </a:extLst>
            </p:cNvPr>
            <p:cNvSpPr/>
            <p:nvPr/>
          </p:nvSpPr>
          <p:spPr>
            <a:xfrm>
              <a:off x="7491469" y="1690688"/>
              <a:ext cx="1961002" cy="1013552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Gegevensobject-type</a:t>
              </a:r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2409C55A-1BB2-CF2D-4620-488BA5A31CEB}"/>
                </a:ext>
              </a:extLst>
            </p:cNvPr>
            <p:cNvSpPr/>
            <p:nvPr/>
          </p:nvSpPr>
          <p:spPr>
            <a:xfrm>
              <a:off x="8297537" y="2969047"/>
              <a:ext cx="374574" cy="727113"/>
            </a:xfrm>
            <a:prstGeom prst="down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D8F886-B4D0-DF11-49D4-F74B4C873B09}"/>
                </a:ext>
              </a:extLst>
            </p:cNvPr>
            <p:cNvSpPr txBox="1"/>
            <p:nvPr/>
          </p:nvSpPr>
          <p:spPr>
            <a:xfrm>
              <a:off x="8672111" y="3051405"/>
              <a:ext cx="336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NL" dirty="0"/>
                <a:t>ypeert (beschrijft) gelijkvormige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6C953-0A6A-9E25-7A40-88F75725885B}"/>
              </a:ext>
            </a:extLst>
          </p:cNvPr>
          <p:cNvSpPr/>
          <p:nvPr/>
        </p:nvSpPr>
        <p:spPr>
          <a:xfrm>
            <a:off x="6378764" y="5711325"/>
            <a:ext cx="4396607" cy="40762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[Jan] woont in [Amersfoort]</a:t>
            </a:r>
            <a:endParaRPr lang="en-NL" i="1" dirty="0"/>
          </a:p>
        </p:txBody>
      </p:sp>
    </p:spTree>
    <p:extLst>
      <p:ext uri="{BB962C8B-B14F-4D97-AF65-F5344CB8AC3E}">
        <p14:creationId xmlns:p14="http://schemas.microsoft.com/office/powerpoint/2010/main" val="8516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F5F6-E97C-9125-F059-B7D9647D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Concrete zaken en de typering daarvan:</a:t>
            </a:r>
            <a:br>
              <a:rPr lang="en-NL" dirty="0"/>
            </a:br>
            <a:r>
              <a:rPr lang="en-NL" dirty="0"/>
              <a:t>een 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DA348-3242-FC6C-ED12-7BD2E419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16</a:t>
            </a:fld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76C60-E986-2DC3-DA8D-AAB3B08C5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526" y="2328258"/>
            <a:ext cx="9167563" cy="1353145"/>
          </a:xfrm>
          <a:prstGeom prst="rect">
            <a:avLst/>
          </a:prstGeom>
        </p:spPr>
      </p:pic>
      <p:pic>
        <p:nvPicPr>
          <p:cNvPr id="6" name="Picture 2" descr="83.400+ Rood Haar Man Stockfoto's, afbeeldingen en royalty-free beelden -  iStock | Rode baard">
            <a:extLst>
              <a:ext uri="{FF2B5EF4-FFF2-40B4-BE49-F238E27FC236}">
                <a16:creationId xmlns:a16="http://schemas.microsoft.com/office/drawing/2014/main" id="{30ADD8DE-545B-5425-7FDC-70270899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144" y="4382134"/>
            <a:ext cx="2067228" cy="137564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37C09-8A22-0F01-DA72-3750C5BC03C3}"/>
              </a:ext>
            </a:extLst>
          </p:cNvPr>
          <p:cNvSpPr txBox="1"/>
          <p:nvPr/>
        </p:nvSpPr>
        <p:spPr>
          <a:xfrm>
            <a:off x="2100746" y="579144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domeinobject</a:t>
            </a:r>
            <a:br>
              <a:rPr lang="en-NL" dirty="0"/>
            </a:br>
            <a:r>
              <a:rPr lang="en-NL" dirty="0"/>
              <a:t>(“Jan”)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9057975-30E2-2681-B86F-D4F9C72A8E57}"/>
              </a:ext>
            </a:extLst>
          </p:cNvPr>
          <p:cNvSpPr/>
          <p:nvPr/>
        </p:nvSpPr>
        <p:spPr>
          <a:xfrm>
            <a:off x="2907475" y="3559950"/>
            <a:ext cx="381000" cy="69124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05F17-DEE1-CA8B-A779-36582280293F}"/>
              </a:ext>
            </a:extLst>
          </p:cNvPr>
          <p:cNvSpPr txBox="1"/>
          <p:nvPr/>
        </p:nvSpPr>
        <p:spPr>
          <a:xfrm>
            <a:off x="1392842" y="3559950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B36F-F60B-7A9C-4940-21BBC2FBF2FD}"/>
              </a:ext>
            </a:extLst>
          </p:cNvPr>
          <p:cNvSpPr txBox="1"/>
          <p:nvPr/>
        </p:nvSpPr>
        <p:spPr>
          <a:xfrm>
            <a:off x="4445432" y="601248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domeinobject</a:t>
            </a:r>
            <a:br>
              <a:rPr lang="en-NL" dirty="0"/>
            </a:br>
            <a:r>
              <a:rPr lang="en-NL" dirty="0"/>
              <a:t>(“Amersfoort”)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F75BB93-EACE-2A8D-312B-B307D77F5BCE}"/>
              </a:ext>
            </a:extLst>
          </p:cNvPr>
          <p:cNvSpPr/>
          <p:nvPr/>
        </p:nvSpPr>
        <p:spPr>
          <a:xfrm>
            <a:off x="5273188" y="3559950"/>
            <a:ext cx="381000" cy="69124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B7A90-D0DC-FB3B-C527-4460B375D151}"/>
              </a:ext>
            </a:extLst>
          </p:cNvPr>
          <p:cNvSpPr txBox="1"/>
          <p:nvPr/>
        </p:nvSpPr>
        <p:spPr>
          <a:xfrm>
            <a:off x="3758555" y="3559950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D3533D9D-F823-7AA8-2D3D-8D48A9A6D250}"/>
              </a:ext>
            </a:extLst>
          </p:cNvPr>
          <p:cNvSpPr/>
          <p:nvPr/>
        </p:nvSpPr>
        <p:spPr>
          <a:xfrm>
            <a:off x="7620552" y="4441692"/>
            <a:ext cx="2895047" cy="1570789"/>
          </a:xfrm>
          <a:prstGeom prst="cube">
            <a:avLst>
              <a:gd name="adj" fmla="val 85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FB06FB-5BE8-4C17-6878-77486219F110}"/>
              </a:ext>
            </a:extLst>
          </p:cNvPr>
          <p:cNvSpPr/>
          <p:nvPr/>
        </p:nvSpPr>
        <p:spPr>
          <a:xfrm>
            <a:off x="7693323" y="494407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</a:t>
            </a:r>
            <a:r>
              <a:rPr lang="en-NL" sz="1000" i="1" dirty="0">
                <a:solidFill>
                  <a:schemeClr val="tx1"/>
                </a:solidFill>
              </a:rPr>
              <a:t>rood haar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2460C-1F8A-73A8-F617-8090D4B97AE2}"/>
              </a:ext>
            </a:extLst>
          </p:cNvPr>
          <p:cNvSpPr/>
          <p:nvPr/>
        </p:nvSpPr>
        <p:spPr>
          <a:xfrm>
            <a:off x="7693323" y="519312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is geboren op </a:t>
            </a:r>
            <a:r>
              <a:rPr lang="en-NL" sz="1000" i="1" dirty="0">
                <a:solidFill>
                  <a:schemeClr val="tx1"/>
                </a:solidFill>
              </a:rPr>
              <a:t>25-2-2008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59863-A37D-0654-D5C1-8CC2690C4267}"/>
              </a:ext>
            </a:extLst>
          </p:cNvPr>
          <p:cNvSpPr/>
          <p:nvPr/>
        </p:nvSpPr>
        <p:spPr>
          <a:xfrm>
            <a:off x="7693323" y="5442175"/>
            <a:ext cx="2584418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volledige naam “</a:t>
            </a:r>
            <a:r>
              <a:rPr lang="en-NL" sz="1000" i="1" dirty="0">
                <a:solidFill>
                  <a:schemeClr val="tx1"/>
                </a:solidFill>
              </a:rPr>
              <a:t>Jan Janssen</a:t>
            </a:r>
            <a:r>
              <a:rPr lang="en-NL" sz="1000" dirty="0">
                <a:solidFill>
                  <a:schemeClr val="tx1"/>
                </a:solidFill>
              </a:rPr>
              <a:t>”</a:t>
            </a:r>
            <a:endParaRPr lang="en-NL" sz="1000" i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01D1C2-0F06-1B0A-3CED-0010081DC3E7}"/>
              </a:ext>
            </a:extLst>
          </p:cNvPr>
          <p:cNvSpPr/>
          <p:nvPr/>
        </p:nvSpPr>
        <p:spPr>
          <a:xfrm>
            <a:off x="7693323" y="5695508"/>
            <a:ext cx="2584418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woont in [Amersfoort]</a:t>
            </a:r>
            <a:endParaRPr lang="en-NL" sz="1000" i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2B9DA8-735A-4729-65FE-9461488C0680}"/>
              </a:ext>
            </a:extLst>
          </p:cNvPr>
          <p:cNvSpPr/>
          <p:nvPr/>
        </p:nvSpPr>
        <p:spPr>
          <a:xfrm>
            <a:off x="7693323" y="4695025"/>
            <a:ext cx="2584417" cy="217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000" dirty="0">
                <a:solidFill>
                  <a:schemeClr val="tx1"/>
                </a:solidFill>
              </a:rPr>
              <a:t>[Jan] heeft BSN </a:t>
            </a:r>
            <a:r>
              <a:rPr lang="en-NL" sz="1000" i="1" dirty="0">
                <a:solidFill>
                  <a:schemeClr val="tx1"/>
                </a:solidFill>
              </a:rPr>
              <a:t>12345678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AADE8209-4F92-31B6-F5A1-7451AEF3FD21}"/>
              </a:ext>
            </a:extLst>
          </p:cNvPr>
          <p:cNvSpPr/>
          <p:nvPr/>
        </p:nvSpPr>
        <p:spPr>
          <a:xfrm>
            <a:off x="8869232" y="3690892"/>
            <a:ext cx="381000" cy="691242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441762-B5E1-FB01-A444-D4A63AA22D65}"/>
              </a:ext>
            </a:extLst>
          </p:cNvPr>
          <p:cNvSpPr txBox="1"/>
          <p:nvPr/>
        </p:nvSpPr>
        <p:spPr>
          <a:xfrm>
            <a:off x="7354599" y="3690892"/>
            <a:ext cx="1609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400" i="1" dirty="0"/>
              <a:t>typeert (beschrijft)</a:t>
            </a:r>
          </a:p>
          <a:p>
            <a:pPr algn="r"/>
            <a:r>
              <a:rPr lang="en-NL" sz="1400" i="1" dirty="0"/>
              <a:t>gelijkvormige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E7017-F94F-1B07-92C2-B2FA0356AC1E}"/>
              </a:ext>
            </a:extLst>
          </p:cNvPr>
          <p:cNvSpPr txBox="1"/>
          <p:nvPr/>
        </p:nvSpPr>
        <p:spPr>
          <a:xfrm>
            <a:off x="7277243" y="6072039"/>
            <a:ext cx="3373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gegevensobject</a:t>
            </a:r>
            <a:br>
              <a:rPr lang="en-NL" dirty="0"/>
            </a:br>
            <a:r>
              <a:rPr lang="en-NL" dirty="0"/>
              <a:t>(geheel van 5 gegevens over Jan)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61020-00DE-2843-7D68-BB8AA5E714C1}"/>
              </a:ext>
            </a:extLst>
          </p:cNvPr>
          <p:cNvSpPr txBox="1"/>
          <p:nvPr/>
        </p:nvSpPr>
        <p:spPr>
          <a:xfrm>
            <a:off x="3337784" y="1559073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Drie objecttypen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8082FD-A1E0-74BC-A6C0-8E00BAD2D2DD}"/>
              </a:ext>
            </a:extLst>
          </p:cNvPr>
          <p:cNvSpPr txBox="1"/>
          <p:nvPr/>
        </p:nvSpPr>
        <p:spPr>
          <a:xfrm>
            <a:off x="7665677" y="1280160"/>
            <a:ext cx="2596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Een gegevensobjecttype</a:t>
            </a:r>
          </a:p>
          <a:p>
            <a:pPr algn="ctr"/>
            <a:r>
              <a:rPr lang="en-NL" dirty="0"/>
              <a:t>(met 5 gegevenstypen)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E0D44F-E65A-DB88-24E8-053F68B2DD71}"/>
              </a:ext>
            </a:extLst>
          </p:cNvPr>
          <p:cNvCxnSpPr/>
          <p:nvPr/>
        </p:nvCxnSpPr>
        <p:spPr>
          <a:xfrm flipH="1">
            <a:off x="3443387" y="1928405"/>
            <a:ext cx="562708" cy="47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3C884D-3616-F156-0AD0-636D90D6CCE5}"/>
              </a:ext>
            </a:extLst>
          </p:cNvPr>
          <p:cNvCxnSpPr>
            <a:cxnSpLocks/>
          </p:cNvCxnSpPr>
          <p:nvPr/>
        </p:nvCxnSpPr>
        <p:spPr>
          <a:xfrm>
            <a:off x="4765750" y="1928405"/>
            <a:ext cx="401192" cy="47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3FC30E-DEF2-6E2F-4A48-E657E7FFA2D8}"/>
              </a:ext>
            </a:extLst>
          </p:cNvPr>
          <p:cNvCxnSpPr>
            <a:cxnSpLocks/>
          </p:cNvCxnSpPr>
          <p:nvPr/>
        </p:nvCxnSpPr>
        <p:spPr>
          <a:xfrm>
            <a:off x="9250232" y="1899613"/>
            <a:ext cx="99241" cy="446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map with a location pin&#10;&#10;AI-generated content may be incorrect.">
            <a:extLst>
              <a:ext uri="{FF2B5EF4-FFF2-40B4-BE49-F238E27FC236}">
                <a16:creationId xmlns:a16="http://schemas.microsoft.com/office/drawing/2014/main" id="{892F7CAD-A710-6951-8219-7005399D1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6" b="10213"/>
          <a:stretch>
            <a:fillRect/>
          </a:stretch>
        </p:blipFill>
        <p:spPr>
          <a:xfrm>
            <a:off x="4250838" y="4293934"/>
            <a:ext cx="2425700" cy="17781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60598B-2CF5-8F3E-98F3-077A02E276DA}"/>
              </a:ext>
            </a:extLst>
          </p:cNvPr>
          <p:cNvCxnSpPr>
            <a:cxnSpLocks/>
          </p:cNvCxnSpPr>
          <p:nvPr/>
        </p:nvCxnSpPr>
        <p:spPr>
          <a:xfrm flipH="1">
            <a:off x="2197421" y="1899613"/>
            <a:ext cx="1339357" cy="573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8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1FBD2D-1282-07BD-2ED0-DBA6079E0CDF}"/>
              </a:ext>
            </a:extLst>
          </p:cNvPr>
          <p:cNvSpPr/>
          <p:nvPr/>
        </p:nvSpPr>
        <p:spPr>
          <a:xfrm>
            <a:off x="300038" y="4946073"/>
            <a:ext cx="11493644" cy="1691266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L" dirty="0">
                <a:solidFill>
                  <a:srgbClr val="FF0000"/>
                </a:solidFill>
              </a:rPr>
              <a:t>Disclaimer:</a:t>
            </a:r>
          </a:p>
          <a:p>
            <a:pPr algn="r"/>
            <a:r>
              <a:rPr lang="en-NL" dirty="0">
                <a:solidFill>
                  <a:srgbClr val="FF0000"/>
                </a:solidFill>
              </a:rPr>
              <a:t>De </a:t>
            </a:r>
            <a:r>
              <a:rPr lang="en-NL" i="1" dirty="0">
                <a:solidFill>
                  <a:srgbClr val="FF0000"/>
                </a:solidFill>
              </a:rPr>
              <a:t>vorm</a:t>
            </a:r>
            <a:r>
              <a:rPr lang="en-NL" dirty="0">
                <a:solidFill>
                  <a:srgbClr val="FF0000"/>
                </a:solidFill>
              </a:rPr>
              <a:t> van de gegevens</a:t>
            </a:r>
          </a:p>
          <a:p>
            <a:pPr algn="r"/>
            <a:r>
              <a:rPr lang="en-GB" dirty="0" err="1">
                <a:solidFill>
                  <a:srgbClr val="FF0000"/>
                </a:solidFill>
              </a:rPr>
              <a:t>kan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uiteindelijk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verschillen</a:t>
            </a:r>
            <a:r>
              <a:rPr lang="en-GB" dirty="0">
                <a:solidFill>
                  <a:srgbClr val="FF0000"/>
                </a:solidFill>
              </a:rPr>
              <a:t>!</a:t>
            </a:r>
            <a:endParaRPr lang="en-NL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E6967-095A-78BB-C2EE-E29885D3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Gegevenstypen en hun voorkomens: enkelvoudig gegevens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2ECF9-AF86-5D82-588A-9D8195BDA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Gegevenstype: </a:t>
            </a:r>
            <a:r>
              <a:rPr lang="en-NL" b="1" i="1" dirty="0"/>
              <a:t>geboortedatum</a:t>
            </a:r>
            <a:r>
              <a:rPr lang="en-NL" i="1" dirty="0"/>
              <a:t> van een Persoon</a:t>
            </a:r>
            <a:endParaRPr lang="en-NL" dirty="0"/>
          </a:p>
          <a:p>
            <a:pPr lvl="1"/>
            <a:r>
              <a:rPr lang="en-NL" dirty="0"/>
              <a:t>Gegeven: [Jan] is geboren op </a:t>
            </a:r>
            <a:r>
              <a:rPr lang="en-NL" b="1" i="1" dirty="0"/>
              <a:t>geboortedatum</a:t>
            </a:r>
            <a:r>
              <a:rPr lang="en-NL" dirty="0"/>
              <a:t> 25-12-1995</a:t>
            </a:r>
          </a:p>
          <a:p>
            <a:pPr lvl="1"/>
            <a:r>
              <a:rPr lang="en-NL" dirty="0"/>
              <a:t>Gegeven: [Marie] is geboren op </a:t>
            </a:r>
            <a:r>
              <a:rPr lang="en-NL" b="1" i="1" dirty="0"/>
              <a:t>geboortedatum</a:t>
            </a:r>
            <a:r>
              <a:rPr lang="en-NL" i="1" dirty="0"/>
              <a:t> </a:t>
            </a:r>
            <a:r>
              <a:rPr lang="en-NL" dirty="0"/>
              <a:t>12-11-1996</a:t>
            </a:r>
          </a:p>
          <a:p>
            <a:pPr lvl="1"/>
            <a:r>
              <a:rPr lang="en-NL" dirty="0"/>
              <a:t>Gegeven: [Piet] is geboren op </a:t>
            </a:r>
            <a:r>
              <a:rPr lang="en-NL" b="1" i="1" dirty="0"/>
              <a:t>geboortedatum</a:t>
            </a:r>
            <a:r>
              <a:rPr lang="en-NL" dirty="0"/>
              <a:t> 12-5-2015</a:t>
            </a:r>
          </a:p>
          <a:p>
            <a:pPr lvl="1"/>
            <a:endParaRPr lang="en-NL" i="1" dirty="0"/>
          </a:p>
          <a:p>
            <a:r>
              <a:rPr lang="en-NL" dirty="0"/>
              <a:t>Gegevenstype: </a:t>
            </a:r>
            <a:r>
              <a:rPr lang="en-NL" b="1" i="1" dirty="0"/>
              <a:t>werkgever</a:t>
            </a:r>
            <a:r>
              <a:rPr lang="en-NL" i="1" dirty="0"/>
              <a:t> van een Persoon</a:t>
            </a:r>
            <a:endParaRPr lang="en-NL" dirty="0"/>
          </a:p>
          <a:p>
            <a:pPr lvl="1"/>
            <a:r>
              <a:rPr lang="en-NL" dirty="0"/>
              <a:t>Gegeven: </a:t>
            </a:r>
            <a:r>
              <a:rPr lang="en-NL" i="1" dirty="0"/>
              <a:t>werknemer</a:t>
            </a:r>
            <a:r>
              <a:rPr lang="en-NL" dirty="0"/>
              <a:t> [Jan] werkt bij </a:t>
            </a:r>
            <a:r>
              <a:rPr lang="en-NL" b="1" i="1" dirty="0"/>
              <a:t>werkgever</a:t>
            </a:r>
            <a:r>
              <a:rPr lang="en-NL" dirty="0"/>
              <a:t> [Bakkerij Broodjes]</a:t>
            </a:r>
          </a:p>
          <a:p>
            <a:pPr lvl="1"/>
            <a:r>
              <a:rPr lang="en-NL" dirty="0"/>
              <a:t>Gegeven: </a:t>
            </a:r>
            <a:r>
              <a:rPr lang="en-NL" i="1" dirty="0"/>
              <a:t>werknemer </a:t>
            </a:r>
            <a:r>
              <a:rPr lang="en-NL" dirty="0"/>
              <a:t>[Marie] werkt bij </a:t>
            </a:r>
            <a:r>
              <a:rPr lang="en-NL" b="1" i="1" dirty="0"/>
              <a:t>werkgever</a:t>
            </a:r>
            <a:r>
              <a:rPr lang="en-NL" dirty="0"/>
              <a:t> [Bakkerij Broodjes]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612E-7E42-153C-27A3-8A40689D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17</a:t>
            </a:fld>
            <a:endParaRPr lang="nl-NL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BB7DB6-3283-6C7D-31A4-0C4FA526E698}"/>
              </a:ext>
            </a:extLst>
          </p:cNvPr>
          <p:cNvGraphicFramePr>
            <a:graphicFrameLocks noGrp="1"/>
          </p:cNvGraphicFramePr>
          <p:nvPr/>
        </p:nvGraphicFramePr>
        <p:xfrm>
          <a:off x="494145" y="5082224"/>
          <a:ext cx="378691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3455">
                  <a:extLst>
                    <a:ext uri="{9D8B030D-6E8A-4147-A177-3AD203B41FA5}">
                      <a16:colId xmlns:a16="http://schemas.microsoft.com/office/drawing/2014/main" val="3549569138"/>
                    </a:ext>
                  </a:extLst>
                </a:gridCol>
                <a:gridCol w="1893455">
                  <a:extLst>
                    <a:ext uri="{9D8B030D-6E8A-4147-A177-3AD203B41FA5}">
                      <a16:colId xmlns:a16="http://schemas.microsoft.com/office/drawing/2014/main" val="2166708836"/>
                    </a:ext>
                  </a:extLst>
                </a:gridCol>
              </a:tblGrid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Persoon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Geboortedatum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38621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[Jan]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25-12-1995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296074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[Marie]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12-11-1996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348934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[Piet]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12-5-2015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16913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F546FF8-02AF-085F-C617-E3EB677FC23B}"/>
              </a:ext>
            </a:extLst>
          </p:cNvPr>
          <p:cNvGraphicFramePr>
            <a:graphicFrameLocks noGrp="1"/>
          </p:cNvGraphicFramePr>
          <p:nvPr/>
        </p:nvGraphicFramePr>
        <p:xfrm>
          <a:off x="4553527" y="5082224"/>
          <a:ext cx="34786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073">
                  <a:extLst>
                    <a:ext uri="{9D8B030D-6E8A-4147-A177-3AD203B41FA5}">
                      <a16:colId xmlns:a16="http://schemas.microsoft.com/office/drawing/2014/main" val="3549569138"/>
                    </a:ext>
                  </a:extLst>
                </a:gridCol>
                <a:gridCol w="2088573">
                  <a:extLst>
                    <a:ext uri="{9D8B030D-6E8A-4147-A177-3AD203B41FA5}">
                      <a16:colId xmlns:a16="http://schemas.microsoft.com/office/drawing/2014/main" val="2166708836"/>
                    </a:ext>
                  </a:extLst>
                </a:gridCol>
              </a:tblGrid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Werknemer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Werkgever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38621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[Jan]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[Bakkerij Broodjes]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296074"/>
                  </a:ext>
                </a:extLst>
              </a:tr>
              <a:tr h="205669">
                <a:tc>
                  <a:txBody>
                    <a:bodyPr/>
                    <a:lstStyle/>
                    <a:p>
                      <a:r>
                        <a:rPr lang="en-NL" dirty="0"/>
                        <a:t>[Marie]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[Bakkerij Broodjes]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348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2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D15D-0142-F9F1-8C20-0141BE3A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Relaties</a:t>
            </a:r>
            <a:br>
              <a:rPr lang="en-NL" dirty="0"/>
            </a:br>
            <a:r>
              <a:rPr lang="en-NL" dirty="0"/>
              <a:t>op conceptueel niveau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CAA9-C4BD-7C6E-BD5E-DAFB182F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18</a:t>
            </a:fld>
            <a:endParaRPr lang="nl-NL"/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FA8EEF0-DCCD-DFE3-C0DB-F5E4FA09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69" y="1575370"/>
            <a:ext cx="6785062" cy="1462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2FDA21-82DC-D67D-C7FB-FC7F2E956E34}"/>
              </a:ext>
            </a:extLst>
          </p:cNvPr>
          <p:cNvSpPr txBox="1"/>
          <p:nvPr/>
        </p:nvSpPr>
        <p:spPr>
          <a:xfrm>
            <a:off x="1458097" y="3645243"/>
            <a:ext cx="103355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De terminologie is geharmoniseerd: relatie</a:t>
            </a:r>
            <a:r>
              <a:rPr lang="en-NL" i="1" dirty="0"/>
              <a:t>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op conceptueel niveau is altijd ”navigeerbaar” naar beide kanten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Op de lijn staat de naam van het </a:t>
            </a:r>
            <a:r>
              <a:rPr lang="en-NL" i="1" dirty="0"/>
              <a:t>gezegde (predikaat)</a:t>
            </a:r>
            <a:r>
              <a:rPr lang="en-NL" dirty="0"/>
              <a:t>, met een driehoekje voor de richting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Ook de namen van de </a:t>
            </a:r>
            <a:r>
              <a:rPr lang="en-NL" i="1" dirty="0"/>
              <a:t>rollen</a:t>
            </a:r>
            <a:r>
              <a:rPr lang="en-NL" dirty="0"/>
              <a:t> kunnen worden benoemd,inclusief de cardinaliteit.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Aanvullingen: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relatietype kan ook een eigen naam hebben (bv: “dienstbetrekking”), in zo’n geval is er geen sprake van een richting;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Er kunnen meerdere gezegden zijn, met elk een eigen richting (“bv: “heeft in dienst”)</a:t>
            </a:r>
          </a:p>
        </p:txBody>
      </p:sp>
    </p:spTree>
    <p:extLst>
      <p:ext uri="{BB962C8B-B14F-4D97-AF65-F5344CB8AC3E}">
        <p14:creationId xmlns:p14="http://schemas.microsoft.com/office/powerpoint/2010/main" val="207080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987C1-1CCE-AAAC-CE3E-32D5864E2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044-C771-C4BD-01C7-BEF38710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Relaties</a:t>
            </a:r>
            <a:br>
              <a:rPr lang="en-NL" dirty="0"/>
            </a:br>
            <a:r>
              <a:rPr lang="en-NL" dirty="0"/>
              <a:t>op logisch niveau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957DD-71A4-38AD-FA0E-DEE2804F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19</a:t>
            </a:fld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56B3B-2519-FAEB-BB6D-CBBE820DDC28}"/>
              </a:ext>
            </a:extLst>
          </p:cNvPr>
          <p:cNvSpPr txBox="1"/>
          <p:nvPr/>
        </p:nvSpPr>
        <p:spPr>
          <a:xfrm>
            <a:off x="1458097" y="3645243"/>
            <a:ext cx="10144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 is op logisch niveau een speciaal soort gegevenstype;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Dit gegevenstype heeft één naam;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Een relatiegegevenstype is daarbij altijd navigeerbaar in een richting.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b="1" dirty="0"/>
              <a:t>Aanvullingen: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Er kunnen meerdere gegevenstypen worden onderkend voor dezelfde relatie op conceptueel niveau (bv “werknemer”);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Ook kan een relatie verzelfstandigd worden als “eigen” gegevensobjecttype.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1AC997D-D634-F40F-242F-149A237AC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50" b="21315"/>
          <a:stretch>
            <a:fillRect/>
          </a:stretch>
        </p:blipFill>
        <p:spPr>
          <a:xfrm>
            <a:off x="2245039" y="1421176"/>
            <a:ext cx="7701922" cy="1791581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57412E5-A9EB-8705-A410-A394AA511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5" b="44460"/>
          <a:stretch>
            <a:fillRect/>
          </a:stretch>
        </p:blipFill>
        <p:spPr>
          <a:xfrm>
            <a:off x="2245039" y="1443210"/>
            <a:ext cx="7701922" cy="1791581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35DDB4E-9796-EB7C-6B2F-889695E2E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06" b="-841"/>
          <a:stretch>
            <a:fillRect/>
          </a:stretch>
        </p:blipFill>
        <p:spPr>
          <a:xfrm>
            <a:off x="2245039" y="1335245"/>
            <a:ext cx="7701922" cy="17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metamodel informatiemodellering MIM">
            <a:extLst>
              <a:ext uri="{FF2B5EF4-FFF2-40B4-BE49-F238E27FC236}">
                <a16:creationId xmlns:a16="http://schemas.microsoft.com/office/drawing/2014/main" id="{42FDDEE9-633B-61A0-BFB6-0420B0B5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815" y="1195343"/>
            <a:ext cx="2139886" cy="106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4E6323C-1F35-57DC-DE3D-72D338FB8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74" y="1588335"/>
            <a:ext cx="8774073" cy="3185646"/>
          </a:xfrm>
        </p:spPr>
        <p:txBody>
          <a:bodyPr>
            <a:normAutofit fontScale="77500" lnSpcReduction="20000"/>
          </a:bodyPr>
          <a:lstStyle/>
          <a:p>
            <a:r>
              <a:rPr lang="nl-NL" sz="4800" dirty="0"/>
              <a:t>Introductie</a:t>
            </a:r>
          </a:p>
          <a:p>
            <a:r>
              <a:rPr lang="nl-NL" sz="4800" dirty="0"/>
              <a:t>Planning</a:t>
            </a:r>
          </a:p>
          <a:p>
            <a:r>
              <a:rPr lang="nl-NL" sz="4800" dirty="0"/>
              <a:t>Werk in uitvoering</a:t>
            </a:r>
          </a:p>
          <a:p>
            <a:r>
              <a:rPr lang="nl-NL" sz="4800" dirty="0"/>
              <a:t>MIM 2.0 uitdaging – </a:t>
            </a:r>
            <a:r>
              <a:rPr lang="nl-NL" sz="4800" dirty="0" err="1"/>
              <a:t>use</a:t>
            </a:r>
            <a:r>
              <a:rPr lang="nl-NL" sz="4800" dirty="0"/>
              <a:t> case</a:t>
            </a:r>
          </a:p>
          <a:p>
            <a:r>
              <a:rPr lang="nl-NL" sz="4800" dirty="0"/>
              <a:t>MIM 2.0 begripsvorming</a:t>
            </a:r>
          </a:p>
          <a:p>
            <a:r>
              <a:rPr lang="nl-NL" sz="4800" dirty="0"/>
              <a:t>Schets van MIM 2.0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A90C06-D242-A589-A1F2-63A55429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6522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0D0-3A2A-CAFA-EC38-034748C5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Kern van het metamodel &amp; een voorbeeld</a:t>
            </a:r>
            <a:br>
              <a:rPr lang="en-NL" dirty="0"/>
            </a:br>
            <a:r>
              <a:rPr lang="en-NL" dirty="0"/>
              <a:t>(semantische lineage)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E8FB-6FE2-2803-22E0-C313B46E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20</a:t>
            </a:fld>
            <a:endParaRPr lang="nl-NL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061156-60A0-C40B-81EA-856BFD55AE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18" y="2003121"/>
            <a:ext cx="6365532" cy="40072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79BA7A-48D8-9049-0AAE-D77042FE927A}"/>
              </a:ext>
            </a:extLst>
          </p:cNvPr>
          <p:cNvSpPr/>
          <p:nvPr/>
        </p:nvSpPr>
        <p:spPr>
          <a:xfrm>
            <a:off x="757793" y="2971664"/>
            <a:ext cx="1350818" cy="6650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Objecttype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14C780-7AC5-9ED4-D6EB-2716BD8CD4C1}"/>
              </a:ext>
            </a:extLst>
          </p:cNvPr>
          <p:cNvSpPr/>
          <p:nvPr/>
        </p:nvSpPr>
        <p:spPr>
          <a:xfrm>
            <a:off x="757793" y="4869271"/>
            <a:ext cx="1350818" cy="6650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Gegevens-</a:t>
            </a:r>
          </a:p>
          <a:p>
            <a:pPr algn="ctr"/>
            <a:r>
              <a:rPr lang="en-NL" dirty="0"/>
              <a:t>objecttype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EBB5B6-AC61-14B4-5430-B2BCE31FF2BF}"/>
              </a:ext>
            </a:extLst>
          </p:cNvPr>
          <p:cNvSpPr/>
          <p:nvPr/>
        </p:nvSpPr>
        <p:spPr>
          <a:xfrm>
            <a:off x="3975517" y="2971664"/>
            <a:ext cx="1350818" cy="6650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AF20C-0499-4C3A-6209-64D6F2002F6A}"/>
              </a:ext>
            </a:extLst>
          </p:cNvPr>
          <p:cNvSpPr txBox="1"/>
          <p:nvPr/>
        </p:nvSpPr>
        <p:spPr>
          <a:xfrm>
            <a:off x="608937" y="553428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MIM-3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D0C20-3F74-1853-354C-39D964B01158}"/>
              </a:ext>
            </a:extLst>
          </p:cNvPr>
          <p:cNvSpPr txBox="1"/>
          <p:nvPr/>
        </p:nvSpPr>
        <p:spPr>
          <a:xfrm>
            <a:off x="671283" y="258086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MIM-2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3D385-630F-EE53-236C-8EF9F6DCCEF6}"/>
              </a:ext>
            </a:extLst>
          </p:cNvPr>
          <p:cNvSpPr txBox="1"/>
          <p:nvPr/>
        </p:nvSpPr>
        <p:spPr>
          <a:xfrm>
            <a:off x="3927901" y="260318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MIM-1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F101D9-D6AA-6496-A39C-8541B82EE77E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1433202" y="3636682"/>
            <a:ext cx="0" cy="1232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8C429D-2EDB-2014-8472-A77868B3B08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108611" y="3304173"/>
            <a:ext cx="186690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3A191E-4854-9A31-5D7B-C287AFEF266C}"/>
              </a:ext>
            </a:extLst>
          </p:cNvPr>
          <p:cNvSpPr txBox="1"/>
          <p:nvPr/>
        </p:nvSpPr>
        <p:spPr>
          <a:xfrm>
            <a:off x="1433202" y="4250897"/>
            <a:ext cx="2068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heeft</a:t>
            </a:r>
            <a:r>
              <a:rPr lang="en-US" sz="1400" i="1" dirty="0"/>
              <a:t> </a:t>
            </a:r>
            <a:r>
              <a:rPr lang="en-US" sz="1400" i="1" dirty="0" err="1"/>
              <a:t>hoofdonderwerpen</a:t>
            </a:r>
            <a:r>
              <a:rPr lang="en-US" sz="1400" i="1" dirty="0"/>
              <a:t> van type</a:t>
            </a:r>
            <a:endParaRPr lang="en-NL" sz="14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8EE0D-9CD6-0719-B1B9-9D0C77A3ADB8}"/>
              </a:ext>
            </a:extLst>
          </p:cNvPr>
          <p:cNvSpPr txBox="1"/>
          <p:nvPr/>
        </p:nvSpPr>
        <p:spPr>
          <a:xfrm>
            <a:off x="1971223" y="3283480"/>
            <a:ext cx="2068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/>
              <a:t>gebruikt</a:t>
            </a:r>
            <a:r>
              <a:rPr lang="en-US" sz="1400" i="1" dirty="0"/>
              <a:t> </a:t>
            </a:r>
            <a:r>
              <a:rPr lang="en-US" sz="1400" i="1" dirty="0" err="1"/>
              <a:t>terminologie</a:t>
            </a:r>
            <a:r>
              <a:rPr lang="en-US" sz="1400" i="1" dirty="0"/>
              <a:t> </a:t>
            </a:r>
            <a:r>
              <a:rPr lang="en-US" sz="1400" i="1" dirty="0" err="1"/>
              <a:t>zoals</a:t>
            </a:r>
            <a:r>
              <a:rPr lang="en-US" sz="1400" i="1" dirty="0"/>
              <a:t> </a:t>
            </a:r>
            <a:r>
              <a:rPr lang="en-US" sz="1400" i="1" dirty="0" err="1"/>
              <a:t>gedefinieerd</a:t>
            </a:r>
            <a:r>
              <a:rPr lang="en-US" sz="1400" i="1" dirty="0"/>
              <a:t> met</a:t>
            </a:r>
            <a:endParaRPr lang="en-NL" sz="1400" i="1" dirty="0"/>
          </a:p>
        </p:txBody>
      </p:sp>
    </p:spTree>
    <p:extLst>
      <p:ext uri="{BB962C8B-B14F-4D97-AF65-F5344CB8AC3E}">
        <p14:creationId xmlns:p14="http://schemas.microsoft.com/office/powerpoint/2010/main" val="4097224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5C4A1-0BEB-15C7-88F4-1CA4DD82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A1AEF-E3E5-8F89-843F-BC65448B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21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51A86C0-609D-C00D-EF5E-596BB2C6C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40" y="1426035"/>
            <a:ext cx="6799896" cy="2002965"/>
          </a:xfrm>
        </p:spPr>
        <p:txBody>
          <a:bodyPr>
            <a:normAutofit fontScale="90000"/>
          </a:bodyPr>
          <a:lstStyle/>
          <a:p>
            <a:r>
              <a:rPr lang="en-NL" dirty="0"/>
              <a:t>MIM als uitwisselstandaard tussen modelleertechnieken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51B884-35DB-4018-D6A3-4133596118D4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761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73772-48AE-FFF3-0CFE-15A2E061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FA41-3340-12FB-B260-EB1B9FE6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Mapping via MIM (conceptueel model)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32CB4F5-9A3F-EA27-4CEF-CEE1FE5E0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6896" y="1687072"/>
            <a:ext cx="6172200" cy="1422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46FA90-3478-D974-1E81-E7066A9D0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188" y="4326612"/>
            <a:ext cx="6934200" cy="2286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67F3827-F2AD-3430-8C4A-B3F1CD0E03BC}"/>
              </a:ext>
            </a:extLst>
          </p:cNvPr>
          <p:cNvGrpSpPr/>
          <p:nvPr/>
        </p:nvGrpSpPr>
        <p:grpSpPr>
          <a:xfrm>
            <a:off x="1732474" y="2536924"/>
            <a:ext cx="1946379" cy="3525605"/>
            <a:chOff x="1732474" y="2536924"/>
            <a:chExt cx="1946379" cy="352560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7045CF1-1138-8BBC-93F2-3290F441B656}"/>
                </a:ext>
              </a:extLst>
            </p:cNvPr>
            <p:cNvSpPr/>
            <p:nvPr/>
          </p:nvSpPr>
          <p:spPr>
            <a:xfrm>
              <a:off x="2314742" y="5542735"/>
              <a:ext cx="1364111" cy="51979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06AD105-1A03-90FE-1471-B9087E8FE61F}"/>
                </a:ext>
              </a:extLst>
            </p:cNvPr>
            <p:cNvSpPr/>
            <p:nvPr/>
          </p:nvSpPr>
          <p:spPr>
            <a:xfrm>
              <a:off x="2470183" y="2536924"/>
              <a:ext cx="973328" cy="270025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C51224-AD7F-EF37-CB31-EDCFCDDA744C}"/>
                </a:ext>
              </a:extLst>
            </p:cNvPr>
            <p:cNvSpPr/>
            <p:nvPr/>
          </p:nvSpPr>
          <p:spPr>
            <a:xfrm>
              <a:off x="1732474" y="3429000"/>
              <a:ext cx="1309254" cy="422252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/>
                <a:t>Attribuuttype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4EA402D-3FCD-8AE6-0F45-68DE48992545}"/>
                </a:ext>
              </a:extLst>
            </p:cNvPr>
            <p:cNvCxnSpPr>
              <a:stCxn id="31" idx="4"/>
              <a:endCxn id="33" idx="0"/>
            </p:cNvCxnSpPr>
            <p:nvPr/>
          </p:nvCxnSpPr>
          <p:spPr>
            <a:xfrm flipH="1">
              <a:off x="2387101" y="2806949"/>
              <a:ext cx="569746" cy="622051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B9431C-30F9-0B85-57DC-72AB761B6846}"/>
                </a:ext>
              </a:extLst>
            </p:cNvPr>
            <p:cNvCxnSpPr>
              <a:cxnSpLocks/>
              <a:stCxn id="30" idx="0"/>
              <a:endCxn id="33" idx="2"/>
            </p:cNvCxnSpPr>
            <p:nvPr/>
          </p:nvCxnSpPr>
          <p:spPr>
            <a:xfrm flipH="1" flipV="1">
              <a:off x="2387101" y="3851252"/>
              <a:ext cx="609697" cy="1691483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AA94C9-46B5-41F4-9193-34A4C6877401}"/>
              </a:ext>
            </a:extLst>
          </p:cNvPr>
          <p:cNvGrpSpPr/>
          <p:nvPr/>
        </p:nvGrpSpPr>
        <p:grpSpPr>
          <a:xfrm>
            <a:off x="2387101" y="1687072"/>
            <a:ext cx="2601006" cy="3718116"/>
            <a:chOff x="2387101" y="1687072"/>
            <a:chExt cx="2601006" cy="371811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BF879C-4A21-F8F8-CAEF-EE57B6501438}"/>
                </a:ext>
              </a:extLst>
            </p:cNvPr>
            <p:cNvSpPr/>
            <p:nvPr/>
          </p:nvSpPr>
          <p:spPr>
            <a:xfrm>
              <a:off x="2387101" y="1687072"/>
              <a:ext cx="1561444" cy="69126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CFD221-13B2-5FF0-EAAC-87ADE3841F24}"/>
                </a:ext>
              </a:extLst>
            </p:cNvPr>
            <p:cNvSpPr/>
            <p:nvPr/>
          </p:nvSpPr>
          <p:spPr>
            <a:xfrm>
              <a:off x="3381164" y="4248696"/>
              <a:ext cx="1492172" cy="115649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C6907D-C855-B035-9F18-022215A54DB6}"/>
                </a:ext>
              </a:extLst>
            </p:cNvPr>
            <p:cNvSpPr/>
            <p:nvPr/>
          </p:nvSpPr>
          <p:spPr>
            <a:xfrm>
              <a:off x="3678853" y="3429000"/>
              <a:ext cx="1309254" cy="422252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/>
                <a:t>Objecttype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9EFB2F-7116-AD67-489A-9FC4453C9563}"/>
                </a:ext>
              </a:extLst>
            </p:cNvPr>
            <p:cNvCxnSpPr>
              <a:cxnSpLocks/>
              <a:stCxn id="26" idx="0"/>
              <a:endCxn id="27" idx="2"/>
            </p:cNvCxnSpPr>
            <p:nvPr/>
          </p:nvCxnSpPr>
          <p:spPr>
            <a:xfrm flipV="1">
              <a:off x="4127250" y="3851252"/>
              <a:ext cx="206230" cy="397444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61A51F2-5090-4D10-9147-5050B4774D37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3154370" y="2363410"/>
              <a:ext cx="1179110" cy="1065590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6338D7D-0C3D-A8A1-9A4F-9C89851E84B3}"/>
              </a:ext>
            </a:extLst>
          </p:cNvPr>
          <p:cNvGrpSpPr/>
          <p:nvPr/>
        </p:nvGrpSpPr>
        <p:grpSpPr>
          <a:xfrm>
            <a:off x="7513095" y="2363410"/>
            <a:ext cx="1600293" cy="2846709"/>
            <a:chOff x="7513095" y="2363410"/>
            <a:chExt cx="1600293" cy="28467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F1FD76-D93D-BFE9-F506-AD8AE8D5D9A5}"/>
                </a:ext>
              </a:extLst>
            </p:cNvPr>
            <p:cNvSpPr/>
            <p:nvPr/>
          </p:nvSpPr>
          <p:spPr>
            <a:xfrm>
              <a:off x="7513095" y="2363410"/>
              <a:ext cx="810023" cy="36821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722A2F7-E202-5E62-70DC-C0FEFB9E4247}"/>
                </a:ext>
              </a:extLst>
            </p:cNvPr>
            <p:cNvSpPr/>
            <p:nvPr/>
          </p:nvSpPr>
          <p:spPr>
            <a:xfrm>
              <a:off x="7969266" y="4695505"/>
              <a:ext cx="1144122" cy="51461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A9777DA-5A56-3BE0-A8E0-DCF4AC3B88BB}"/>
                </a:ext>
              </a:extLst>
            </p:cNvPr>
            <p:cNvSpPr/>
            <p:nvPr/>
          </p:nvSpPr>
          <p:spPr>
            <a:xfrm>
              <a:off x="7804134" y="3448596"/>
              <a:ext cx="1309254" cy="422252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/>
                <a:t>Waardetype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6C10108-0458-F6B5-2483-AF27419DA04E}"/>
                </a:ext>
              </a:extLst>
            </p:cNvPr>
            <p:cNvCxnSpPr>
              <a:cxnSpLocks/>
              <a:stCxn id="36" idx="0"/>
              <a:endCxn id="34" idx="4"/>
            </p:cNvCxnSpPr>
            <p:nvPr/>
          </p:nvCxnSpPr>
          <p:spPr>
            <a:xfrm flipH="1" flipV="1">
              <a:off x="7918107" y="2731624"/>
              <a:ext cx="540654" cy="716972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E1DD67B-846C-967F-C0A6-B14E7EA32F8C}"/>
                </a:ext>
              </a:extLst>
            </p:cNvPr>
            <p:cNvCxnSpPr>
              <a:cxnSpLocks/>
              <a:stCxn id="36" idx="2"/>
              <a:endCxn id="35" idx="0"/>
            </p:cNvCxnSpPr>
            <p:nvPr/>
          </p:nvCxnSpPr>
          <p:spPr>
            <a:xfrm>
              <a:off x="8458761" y="3870848"/>
              <a:ext cx="82566" cy="824657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2DC3C3-38F6-D19A-75B0-3E8BA037D9F4}"/>
              </a:ext>
            </a:extLst>
          </p:cNvPr>
          <p:cNvGrpSpPr/>
          <p:nvPr/>
        </p:nvGrpSpPr>
        <p:grpSpPr>
          <a:xfrm>
            <a:off x="3802887" y="2021051"/>
            <a:ext cx="3313060" cy="3384137"/>
            <a:chOff x="3802887" y="2021051"/>
            <a:chExt cx="3313060" cy="338413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1A859D-1399-9FF9-7AA7-00CA1246D88E}"/>
                </a:ext>
              </a:extLst>
            </p:cNvPr>
            <p:cNvSpPr/>
            <p:nvPr/>
          </p:nvSpPr>
          <p:spPr>
            <a:xfrm>
              <a:off x="3802887" y="2021051"/>
              <a:ext cx="3221367" cy="82487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0977D82-2DCD-1E53-210D-A12C7FEC1131}"/>
                </a:ext>
              </a:extLst>
            </p:cNvPr>
            <p:cNvSpPr/>
            <p:nvPr/>
          </p:nvSpPr>
          <p:spPr>
            <a:xfrm>
              <a:off x="5015160" y="4580316"/>
              <a:ext cx="1583067" cy="82487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80DFAF-2026-E36A-CDF8-0457E62042E2}"/>
                </a:ext>
              </a:extLst>
            </p:cNvPr>
            <p:cNvSpPr/>
            <p:nvPr/>
          </p:nvSpPr>
          <p:spPr>
            <a:xfrm>
              <a:off x="5806693" y="3429000"/>
              <a:ext cx="1309254" cy="422252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/>
                <a:t>Relatietype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6BEC0E6-777A-4314-88D4-2F6C5869C30E}"/>
                </a:ext>
              </a:extLst>
            </p:cNvPr>
            <p:cNvCxnSpPr>
              <a:cxnSpLocks/>
              <a:stCxn id="32" idx="0"/>
              <a:endCxn id="28" idx="4"/>
            </p:cNvCxnSpPr>
            <p:nvPr/>
          </p:nvCxnSpPr>
          <p:spPr>
            <a:xfrm flipH="1" flipV="1">
              <a:off x="5413571" y="2845923"/>
              <a:ext cx="1047749" cy="583077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956BED-25D2-25B6-A405-694E68A8C29B}"/>
                </a:ext>
              </a:extLst>
            </p:cNvPr>
            <p:cNvCxnSpPr>
              <a:cxnSpLocks/>
              <a:stCxn id="32" idx="2"/>
              <a:endCxn id="29" idx="0"/>
            </p:cNvCxnSpPr>
            <p:nvPr/>
          </p:nvCxnSpPr>
          <p:spPr>
            <a:xfrm flipH="1">
              <a:off x="5806694" y="3851252"/>
              <a:ext cx="654626" cy="729064"/>
            </a:xfrm>
            <a:prstGeom prst="lin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5402E6-11DF-95DA-8E31-3D2373A6585B}"/>
              </a:ext>
            </a:extLst>
          </p:cNvPr>
          <p:cNvSpPr txBox="1"/>
          <p:nvPr/>
        </p:nvSpPr>
        <p:spPr>
          <a:xfrm>
            <a:off x="525101" y="229958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UML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2FEAB-25BE-F18B-B197-B018EB004A5F}"/>
              </a:ext>
            </a:extLst>
          </p:cNvPr>
          <p:cNvSpPr txBox="1"/>
          <p:nvPr/>
        </p:nvSpPr>
        <p:spPr>
          <a:xfrm>
            <a:off x="486586" y="540518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FBM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581BA-C984-0A19-D5EF-1F58580755D4}"/>
              </a:ext>
            </a:extLst>
          </p:cNvPr>
          <p:cNvSpPr txBox="1"/>
          <p:nvPr/>
        </p:nvSpPr>
        <p:spPr>
          <a:xfrm>
            <a:off x="457291" y="350151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MIM</a:t>
            </a:r>
          </a:p>
        </p:txBody>
      </p:sp>
    </p:spTree>
    <p:extLst>
      <p:ext uri="{BB962C8B-B14F-4D97-AF65-F5344CB8AC3E}">
        <p14:creationId xmlns:p14="http://schemas.microsoft.com/office/powerpoint/2010/main" val="243840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133CB-1061-ADF9-BC93-BD36D96A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78530-CA95-A8B8-AE51-677EB05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23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0B52C65-CDDB-CD68-B54E-0C100D342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40" y="1426035"/>
            <a:ext cx="6799896" cy="2002965"/>
          </a:xfrm>
        </p:spPr>
        <p:txBody>
          <a:bodyPr>
            <a:normAutofit/>
          </a:bodyPr>
          <a:lstStyle/>
          <a:p>
            <a:r>
              <a:rPr lang="en-NL" dirty="0"/>
              <a:t>MIM 2.0</a:t>
            </a:r>
            <a:br>
              <a:rPr lang="en-NL" dirty="0"/>
            </a:br>
            <a:r>
              <a:rPr lang="en-NL" dirty="0"/>
              <a:t>Begrippenkader &amp; </a:t>
            </a:r>
            <a:br>
              <a:rPr lang="en-NL" dirty="0"/>
            </a:br>
            <a:r>
              <a:rPr lang="en-NL" dirty="0"/>
              <a:t>uitleg van de denkwijze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E39B6F-DDF6-73CC-AF74-EE230FA62E39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2829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5E61-C2C9-C0CE-B2EF-1D0AD80D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MIM metamodel</a:t>
            </a:r>
            <a:br>
              <a:rPr lang="en-NL" dirty="0"/>
            </a:br>
            <a:r>
              <a:rPr lang="en-NL" dirty="0"/>
              <a:t>begrippen en uitleg van de denkwijze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275CD-2793-F9E1-4B83-8C2730A6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24</a:t>
            </a:fld>
            <a:endParaRPr lang="nl-NL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C1D393-7A11-F983-333F-4F4996F3D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30" y="1512799"/>
            <a:ext cx="5225595" cy="415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DA0261-2042-752E-2B58-4B3CF47E2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2" y="1512799"/>
            <a:ext cx="5225594" cy="4203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19A95-DD80-35EE-83B6-010274993385}"/>
              </a:ext>
            </a:extLst>
          </p:cNvPr>
          <p:cNvSpPr txBox="1"/>
          <p:nvPr/>
        </p:nvSpPr>
        <p:spPr>
          <a:xfrm>
            <a:off x="5985645" y="5847119"/>
            <a:ext cx="5810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https://geonovum.github.io/mim-metamodel/metamodel-begrippen.html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5C602-7058-01E0-5B24-80FE51BCB67A}"/>
              </a:ext>
            </a:extLst>
          </p:cNvPr>
          <p:cNvSpPr txBox="1"/>
          <p:nvPr/>
        </p:nvSpPr>
        <p:spPr>
          <a:xfrm>
            <a:off x="275665" y="5865911"/>
            <a:ext cx="5489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https://geonovum.github.io/mim-metamodel/metamodel-uitleg.html</a:t>
            </a:r>
          </a:p>
        </p:txBody>
      </p:sp>
    </p:spTree>
    <p:extLst>
      <p:ext uri="{BB962C8B-B14F-4D97-AF65-F5344CB8AC3E}">
        <p14:creationId xmlns:p14="http://schemas.microsoft.com/office/powerpoint/2010/main" val="3163736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0421B-E4C9-00BB-E8AF-764C935D5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C5397-8095-EFCB-6C6E-26C01668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25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6953B94-182C-5FFD-7E4F-777331E5C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40" y="1426035"/>
            <a:ext cx="6799896" cy="2002965"/>
          </a:xfrm>
        </p:spPr>
        <p:txBody>
          <a:bodyPr>
            <a:normAutofit/>
          </a:bodyPr>
          <a:lstStyle/>
          <a:p>
            <a:r>
              <a:rPr lang="en-NL" dirty="0"/>
              <a:t>MIM 2.0</a:t>
            </a:r>
            <a:br>
              <a:rPr lang="en-NL" dirty="0"/>
            </a:br>
            <a:r>
              <a:rPr lang="en-NL" dirty="0"/>
              <a:t>Formeel metamodel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E6E6E3-F2E3-4BF7-0917-83CE2D2B7713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266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062DA04-B2CB-76B8-5091-18EAE2AA6AF7}"/>
              </a:ext>
            </a:extLst>
          </p:cNvPr>
          <p:cNvSpPr/>
          <p:nvPr/>
        </p:nvSpPr>
        <p:spPr>
          <a:xfrm>
            <a:off x="3345830" y="3429000"/>
            <a:ext cx="1656271" cy="810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11B46E41-540D-BD84-2112-8B828AD0E8E7}"/>
              </a:ext>
            </a:extLst>
          </p:cNvPr>
          <p:cNvSpPr/>
          <p:nvPr/>
        </p:nvSpPr>
        <p:spPr>
          <a:xfrm>
            <a:off x="6595113" y="3429000"/>
            <a:ext cx="1656271" cy="810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79B5E6-AD47-950F-9306-616E6DB1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we nu zijn met formeel uitdrukken van het metamodel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2CAA21-9E39-3B8D-7B29-0D1856623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925637"/>
            <a:ext cx="11587855" cy="989013"/>
          </a:xfrm>
        </p:spPr>
        <p:txBody>
          <a:bodyPr/>
          <a:lstStyle/>
          <a:p>
            <a:r>
              <a:rPr lang="nl-NL" dirty="0"/>
              <a:t>MIM in MIM uitdrukken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C8EA536-C579-D077-D3FF-50C36C66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26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D547CA0-D215-CE80-C9FE-83A4C337E39F}"/>
              </a:ext>
            </a:extLst>
          </p:cNvPr>
          <p:cNvSpPr txBox="1"/>
          <p:nvPr/>
        </p:nvSpPr>
        <p:spPr>
          <a:xfrm>
            <a:off x="3502452" y="3626429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Metaklasse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38B3799-4BD5-37BD-B81D-C1BDD7B4B6F4}"/>
              </a:ext>
            </a:extLst>
          </p:cNvPr>
          <p:cNvSpPr txBox="1"/>
          <p:nvPr/>
        </p:nvSpPr>
        <p:spPr>
          <a:xfrm>
            <a:off x="6753262" y="3626429"/>
            <a:ext cx="157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Metagegeven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889CEADC-5D1C-27DD-438A-4C03E2D14B1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2101" y="3834442"/>
            <a:ext cx="1593012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ED81D40E-D121-ED05-F575-541B704DD6B7}"/>
              </a:ext>
            </a:extLst>
          </p:cNvPr>
          <p:cNvCxnSpPr>
            <a:stCxn id="6" idx="0"/>
            <a:endCxn id="6" idx="1"/>
          </p:cNvCxnSpPr>
          <p:nvPr/>
        </p:nvCxnSpPr>
        <p:spPr>
          <a:xfrm rot="16200000" flipH="1" flipV="1">
            <a:off x="3557177" y="3217653"/>
            <a:ext cx="405442" cy="828136"/>
          </a:xfrm>
          <a:prstGeom prst="bentConnector4">
            <a:avLst>
              <a:gd name="adj1" fmla="val -115957"/>
              <a:gd name="adj2" fmla="val 165104"/>
            </a:avLst>
          </a:prstGeom>
          <a:ln w="28575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C561B-9BC8-2608-6CCA-CBFB5489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9" y="457201"/>
            <a:ext cx="4412991" cy="1280159"/>
          </a:xfrm>
        </p:spPr>
        <p:txBody>
          <a:bodyPr>
            <a:normAutofit fontScale="90000"/>
          </a:bodyPr>
          <a:lstStyle/>
          <a:p>
            <a:r>
              <a:rPr lang="nl-NL" dirty="0"/>
              <a:t>Schets metamodel MIM-CIM (Conceptueel Model)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9E38CE4-2F62-8908-E3CF-E03585EE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27</a:t>
            </a:fld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03A08E9-05D6-90A6-84EC-EE5DC4076447}"/>
              </a:ext>
            </a:extLst>
          </p:cNvPr>
          <p:cNvSpPr/>
          <p:nvPr/>
        </p:nvSpPr>
        <p:spPr>
          <a:xfrm>
            <a:off x="-55654" y="2551837"/>
            <a:ext cx="413235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Werk in uitvoering</a:t>
            </a:r>
          </a:p>
        </p:txBody>
      </p:sp>
      <p:pic>
        <p:nvPicPr>
          <p:cNvPr id="10" name="Afbeelding 9" descr="Afbeelding met tekst, diagram, schermopname, Plan&#10;&#10;Door AI gegenereerde inhoud is mogelijk onjuist.">
            <a:extLst>
              <a:ext uri="{FF2B5EF4-FFF2-40B4-BE49-F238E27FC236}">
                <a16:creationId xmlns:a16="http://schemas.microsoft.com/office/drawing/2014/main" id="{6B95110E-9086-A0F6-1BD1-61C57327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80" y="36045"/>
            <a:ext cx="7498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30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EF137F-D8D0-DBC2-A1FD-575568E4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DB7DD62-0016-DEE1-8A1C-35CEAB12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9" y="457201"/>
            <a:ext cx="4888170" cy="1280159"/>
          </a:xfrm>
        </p:spPr>
        <p:txBody>
          <a:bodyPr>
            <a:normAutofit fontScale="90000"/>
          </a:bodyPr>
          <a:lstStyle/>
          <a:p>
            <a:r>
              <a:rPr lang="nl-NL" dirty="0"/>
              <a:t>Schets metamodel MIM-LGM </a:t>
            </a:r>
            <a:br>
              <a:rPr lang="nl-NL" dirty="0"/>
            </a:br>
            <a:r>
              <a:rPr lang="nl-NL" dirty="0"/>
              <a:t>(Logisch model)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1325EB4-D31D-2BA1-D1BF-54C007044776}"/>
              </a:ext>
            </a:extLst>
          </p:cNvPr>
          <p:cNvSpPr/>
          <p:nvPr/>
        </p:nvSpPr>
        <p:spPr>
          <a:xfrm>
            <a:off x="457296" y="1737360"/>
            <a:ext cx="413235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Werk</a:t>
            </a:r>
            <a:r>
              <a:rPr lang="nl-NL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nl-NL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</a:t>
            </a:r>
            <a:r>
              <a:rPr lang="nl-NL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nl-NL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uitvoering</a:t>
            </a:r>
            <a:endParaRPr lang="nl-NL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" name="Afbeelding 9" descr="Afbeelding met tekst, diagram, schermopname, Parallel&#10;&#10;Door AI gegenereerde inhoud is mogelijk onjuist.">
            <a:extLst>
              <a:ext uri="{FF2B5EF4-FFF2-40B4-BE49-F238E27FC236}">
                <a16:creationId xmlns:a16="http://schemas.microsoft.com/office/drawing/2014/main" id="{BDB868DE-899C-37F7-EB8A-F364EBF1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00" y="36045"/>
            <a:ext cx="6976733" cy="6858000"/>
          </a:xfrm>
          <a:prstGeom prst="rect">
            <a:avLst/>
          </a:prstGeom>
        </p:spPr>
      </p:pic>
      <p:pic>
        <p:nvPicPr>
          <p:cNvPr id="15" name="Afbeelding 14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7B42CB70-3BA1-A355-3326-641F9326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59" y="3818050"/>
            <a:ext cx="4104762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45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2577E-49EE-A485-2C44-16FDFCA0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34" y="-477296"/>
            <a:ext cx="9780132" cy="1280159"/>
          </a:xfrm>
        </p:spPr>
        <p:txBody>
          <a:bodyPr/>
          <a:lstStyle/>
          <a:p>
            <a:r>
              <a:rPr lang="nl-NL" dirty="0"/>
              <a:t>Januari 2025 – MIM 2.0 visie document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3AF0177-DF71-7B4E-37C7-ED18B695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1D7367E-9B5F-9EF4-9E48-AFA99F80A293}"/>
              </a:ext>
            </a:extLst>
          </p:cNvPr>
          <p:cNvSpPr txBox="1"/>
          <p:nvPr/>
        </p:nvSpPr>
        <p:spPr>
          <a:xfrm>
            <a:off x="1361158" y="1056102"/>
            <a:ext cx="609755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i="0" u="none" strike="noStrike" baseline="0" dirty="0">
                <a:solidFill>
                  <a:srgbClr val="0085C5"/>
                </a:solidFill>
                <a:latin typeface="Tenorite" panose="00000500000000000000" pitchFamily="2" charset="0"/>
              </a:rPr>
              <a:t>Thema update 2.0 </a:t>
            </a:r>
            <a:endParaRPr lang="nl-NL" sz="3200" b="0" i="0" u="none" strike="noStrike" baseline="0" dirty="0">
              <a:solidFill>
                <a:srgbClr val="0085C5"/>
              </a:solidFill>
              <a:latin typeface="Tenorite" panose="00000500000000000000" pitchFamily="2" charset="0"/>
            </a:endParaRPr>
          </a:p>
          <a:p>
            <a:r>
              <a:rPr lang="nl-NL" sz="2400" b="0" i="0" u="none" strike="noStrike" baseline="0" dirty="0">
                <a:solidFill>
                  <a:srgbClr val="3B3B3B"/>
                </a:solidFill>
                <a:latin typeface="Tenorite" panose="00000500000000000000" pitchFamily="2" charset="0"/>
              </a:rPr>
              <a:t>Beter aangesloten </a:t>
            </a:r>
          </a:p>
          <a:p>
            <a:r>
              <a:rPr lang="nl-NL" sz="2400" b="0" i="0" u="none" strike="noStrike" baseline="0" dirty="0">
                <a:solidFill>
                  <a:srgbClr val="3B3B3B"/>
                </a:solidFill>
                <a:latin typeface="Tenorite" panose="00000500000000000000" pitchFamily="2" charset="0"/>
              </a:rPr>
              <a:t>Breder toegepast </a:t>
            </a:r>
          </a:p>
          <a:p>
            <a:r>
              <a:rPr lang="nl-NL" sz="2400" b="0" i="0" u="none" strike="noStrike" baseline="0" dirty="0">
                <a:solidFill>
                  <a:srgbClr val="3B3B3B"/>
                </a:solidFill>
                <a:latin typeface="Tenorite" panose="00000500000000000000" pitchFamily="2" charset="0"/>
              </a:rPr>
              <a:t>Bestendig geformaliseerd </a:t>
            </a:r>
          </a:p>
        </p:txBody>
      </p:sp>
      <p:pic>
        <p:nvPicPr>
          <p:cNvPr id="7" name="Afbeelding 6" descr="Afbeelding met tekenfilm, Tekenfilm, clipart, Animatie&#10;&#10;Automatisch gegenereerde beschrijving">
            <a:extLst>
              <a:ext uri="{FF2B5EF4-FFF2-40B4-BE49-F238E27FC236}">
                <a16:creationId xmlns:a16="http://schemas.microsoft.com/office/drawing/2014/main" id="{F215E98B-43F5-2422-70C6-5F9850374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415" y="3330388"/>
            <a:ext cx="3548418" cy="1686083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ABDB7664-E4F2-8537-1C8D-FD713024FDD9}"/>
              </a:ext>
            </a:extLst>
          </p:cNvPr>
          <p:cNvSpPr txBox="1"/>
          <p:nvPr/>
        </p:nvSpPr>
        <p:spPr>
          <a:xfrm>
            <a:off x="948194" y="3330388"/>
            <a:ext cx="651051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i="0" u="none" strike="noStrike" baseline="0" dirty="0">
                <a:solidFill>
                  <a:srgbClr val="0085C5"/>
                </a:solidFill>
                <a:latin typeface="Tenorite" panose="00000500000000000000" pitchFamily="2" charset="0"/>
              </a:rPr>
              <a:t>Metamodel</a:t>
            </a:r>
          </a:p>
          <a:p>
            <a:r>
              <a:rPr lang="nl-NL" sz="2800" b="1" dirty="0">
                <a:solidFill>
                  <a:srgbClr val="0085C5"/>
                </a:solidFill>
                <a:latin typeface="Tenorite" panose="00000500000000000000" pitchFamily="2" charset="0"/>
              </a:rPr>
              <a:t>Afstemming Internationaal</a:t>
            </a:r>
          </a:p>
          <a:p>
            <a:r>
              <a:rPr lang="nl-NL" sz="2800" b="1" i="0" u="none" strike="noStrike" baseline="0" dirty="0">
                <a:solidFill>
                  <a:srgbClr val="0085C5"/>
                </a:solidFill>
                <a:latin typeface="Tenorite" panose="00000500000000000000" pitchFamily="2" charset="0"/>
              </a:rPr>
              <a:t>NL-SBB – MIM</a:t>
            </a:r>
          </a:p>
          <a:p>
            <a:r>
              <a:rPr lang="nl-NL" sz="2800" b="1" dirty="0">
                <a:solidFill>
                  <a:srgbClr val="0085C5"/>
                </a:solidFill>
                <a:latin typeface="Tenorite" panose="00000500000000000000" pitchFamily="2" charset="0"/>
              </a:rPr>
              <a:t>ER/UML/FBM/</a:t>
            </a:r>
            <a:r>
              <a:rPr lang="nl-NL" sz="2800" b="1" dirty="0" err="1">
                <a:solidFill>
                  <a:srgbClr val="0085C5"/>
                </a:solidFill>
                <a:latin typeface="Tenorite" panose="00000500000000000000" pitchFamily="2" charset="0"/>
              </a:rPr>
              <a:t>OntoUML</a:t>
            </a:r>
            <a:r>
              <a:rPr lang="nl-NL" sz="2800" b="1" dirty="0">
                <a:solidFill>
                  <a:srgbClr val="0085C5"/>
                </a:solidFill>
                <a:latin typeface="Tenorite" panose="00000500000000000000" pitchFamily="2" charset="0"/>
              </a:rPr>
              <a:t>/LD/</a:t>
            </a:r>
            <a:r>
              <a:rPr lang="nl-NL" sz="2800" b="1" dirty="0" err="1">
                <a:solidFill>
                  <a:srgbClr val="0085C5"/>
                </a:solidFill>
                <a:latin typeface="Tenorite" panose="00000500000000000000" pitchFamily="2" charset="0"/>
              </a:rPr>
              <a:t>Archimate</a:t>
            </a:r>
            <a:endParaRPr lang="nl-NL" sz="2800" b="1" dirty="0">
              <a:solidFill>
                <a:srgbClr val="0085C5"/>
              </a:solidFill>
              <a:latin typeface="Tenorite" panose="00000500000000000000" pitchFamily="2" charset="0"/>
            </a:endParaRPr>
          </a:p>
          <a:p>
            <a:r>
              <a:rPr lang="nl-NL" sz="2800" b="1" i="0" u="none" strike="noStrike" baseline="0" dirty="0">
                <a:solidFill>
                  <a:srgbClr val="0085C5"/>
                </a:solidFill>
                <a:latin typeface="Tenorite" panose="00000500000000000000" pitchFamily="2" charset="0"/>
              </a:rPr>
              <a:t>Semantische </a:t>
            </a:r>
            <a:r>
              <a:rPr lang="nl-NL" sz="2800" b="1" i="0" u="none" strike="noStrike" baseline="0" dirty="0" err="1">
                <a:solidFill>
                  <a:srgbClr val="0085C5"/>
                </a:solidFill>
                <a:latin typeface="Tenorite" panose="00000500000000000000" pitchFamily="2" charset="0"/>
              </a:rPr>
              <a:t>lineage</a:t>
            </a:r>
            <a:endParaRPr lang="nl-NL" sz="1800" b="0" i="0" u="none" strike="noStrike" baseline="0" dirty="0">
              <a:solidFill>
                <a:srgbClr val="3B3B3B"/>
              </a:solidFill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44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979E0-6A3D-A45D-13A6-72C51A46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F62176-6D6E-7612-2C26-24E944D61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5"/>
            <a:ext cx="11587855" cy="1908175"/>
          </a:xfrm>
        </p:spPr>
        <p:txBody>
          <a:bodyPr/>
          <a:lstStyle/>
          <a:p>
            <a:r>
              <a:rPr lang="nl-NL" dirty="0"/>
              <a:t>2024 Visievorming</a:t>
            </a:r>
          </a:p>
          <a:p>
            <a:r>
              <a:rPr lang="nl-NL" dirty="0"/>
              <a:t>2025 Ontwerp en Realisatie</a:t>
            </a:r>
          </a:p>
          <a:p>
            <a:r>
              <a:rPr lang="nl-NL" dirty="0"/>
              <a:t>2026 Ontwerp, Realisatie, Toetsing en Besluitvorming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C6B1C2B-A4BF-08B1-48C6-63A5DFD4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88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156319"/>
            <a:ext cx="9780132" cy="851646"/>
          </a:xfrm>
        </p:spPr>
        <p:txBody>
          <a:bodyPr/>
          <a:lstStyle/>
          <a:p>
            <a:r>
              <a:rPr lang="nl-NL" dirty="0"/>
              <a:t>Schets voor visievorming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5</a:t>
            </a:fld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6A50FF0-66EE-0EA5-C0FA-07AE85BB3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6" y="1214722"/>
            <a:ext cx="9562764" cy="543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3B5B3-23E7-CFA3-E238-EF7832FC7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-375286"/>
            <a:ext cx="9780132" cy="1280159"/>
          </a:xfrm>
        </p:spPr>
        <p:txBody>
          <a:bodyPr/>
          <a:lstStyle/>
          <a:p>
            <a:r>
              <a:rPr lang="nl-NL" dirty="0"/>
              <a:t>Werk in uitvoering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B649E6-FAB8-2330-2BFA-55C01FDAC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9" y="1520825"/>
            <a:ext cx="5923480" cy="4301477"/>
          </a:xfrm>
        </p:spPr>
        <p:txBody>
          <a:bodyPr>
            <a:normAutofit lnSpcReduction="10000"/>
          </a:bodyPr>
          <a:lstStyle/>
          <a:p>
            <a:r>
              <a:rPr lang="nl-NL" dirty="0"/>
              <a:t>Geonovum</a:t>
            </a:r>
          </a:p>
          <a:p>
            <a:r>
              <a:rPr lang="nl-NL" dirty="0"/>
              <a:t>Politie  / Justitie en Veiligheid</a:t>
            </a:r>
          </a:p>
          <a:p>
            <a:r>
              <a:rPr lang="nl-NL" dirty="0"/>
              <a:t>Kadaster</a:t>
            </a:r>
          </a:p>
          <a:p>
            <a:r>
              <a:rPr lang="nl-NL"/>
              <a:t>VNG </a:t>
            </a:r>
            <a:r>
              <a:rPr lang="nl-NL" dirty="0"/>
              <a:t>Realisatie</a:t>
            </a:r>
          </a:p>
          <a:p>
            <a:r>
              <a:rPr lang="nl-NL" dirty="0"/>
              <a:t>Belastingdienst</a:t>
            </a:r>
          </a:p>
          <a:p>
            <a:r>
              <a:rPr lang="nl-NL" dirty="0"/>
              <a:t>Logius (Stelselcatalogus)</a:t>
            </a:r>
          </a:p>
          <a:p>
            <a:r>
              <a:rPr lang="nl-NL" dirty="0"/>
              <a:t>Skemu</a:t>
            </a:r>
          </a:p>
          <a:p>
            <a:r>
              <a:rPr lang="nl-NL" dirty="0" err="1"/>
              <a:t>MinBZK</a:t>
            </a:r>
            <a:r>
              <a:rPr lang="nl-NL" dirty="0"/>
              <a:t> / ArchiXL</a:t>
            </a:r>
          </a:p>
          <a:p>
            <a:r>
              <a:rPr lang="nl-NL" dirty="0"/>
              <a:t>MIM-community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0200AA5-94D6-59B1-2AA7-41363ECA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8662" y="65621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pic>
        <p:nvPicPr>
          <p:cNvPr id="5" name="Picture 4" descr="A person with blue hair&#10;&#10;AI-generated content may be incorrect.">
            <a:extLst>
              <a:ext uri="{FF2B5EF4-FFF2-40B4-BE49-F238E27FC236}">
                <a16:creationId xmlns:a16="http://schemas.microsoft.com/office/drawing/2014/main" id="{9BB0DFA6-153D-49E5-FCAB-4F67E9B6AB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08506" y="631706"/>
            <a:ext cx="1080000" cy="1080000"/>
          </a:xfrm>
          <a:prstGeom prst="rect">
            <a:avLst/>
          </a:prstGeom>
        </p:spPr>
      </p:pic>
      <p:pic>
        <p:nvPicPr>
          <p:cNvPr id="6" name="Picture 2" descr="Marco Brattinga - Adept Events">
            <a:extLst>
              <a:ext uri="{FF2B5EF4-FFF2-40B4-BE49-F238E27FC236}">
                <a16:creationId xmlns:a16="http://schemas.microsoft.com/office/drawing/2014/main" id="{F07939AC-CDA3-7483-D286-A45D1BB04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183" y="90487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ew pmaria's full-sized avatar">
            <a:extLst>
              <a:ext uri="{FF2B5EF4-FFF2-40B4-BE49-F238E27FC236}">
                <a16:creationId xmlns:a16="http://schemas.microsoft.com/office/drawing/2014/main" id="{20DCA964-D267-212F-BB57-B416332B6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580" y="24765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nnart van Bergen">
            <a:extLst>
              <a:ext uri="{FF2B5EF4-FFF2-40B4-BE49-F238E27FC236}">
                <a16:creationId xmlns:a16="http://schemas.microsoft.com/office/drawing/2014/main" id="{2477F919-49BE-7FDE-B047-4665E47AF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497" y="326707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ies Mesdag">
            <a:extLst>
              <a:ext uri="{FF2B5EF4-FFF2-40B4-BE49-F238E27FC236}">
                <a16:creationId xmlns:a16="http://schemas.microsoft.com/office/drawing/2014/main" id="{1C39C875-BCA3-C8A4-BF8E-FA5FB845E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475" y="377923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ul Janssen">
            <a:extLst>
              <a:ext uri="{FF2B5EF4-FFF2-40B4-BE49-F238E27FC236}">
                <a16:creationId xmlns:a16="http://schemas.microsoft.com/office/drawing/2014/main" id="{AD653189-8CA8-E10C-07B7-A1EB46EAB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31" y="406629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nny Greefhorst">
            <a:extLst>
              <a:ext uri="{FF2B5EF4-FFF2-40B4-BE49-F238E27FC236}">
                <a16:creationId xmlns:a16="http://schemas.microsoft.com/office/drawing/2014/main" id="{9F8D76B0-8ADA-B1A4-D780-9B7DA0BFE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024" y="214534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@plbt5">
            <a:extLst>
              <a:ext uri="{FF2B5EF4-FFF2-40B4-BE49-F238E27FC236}">
                <a16:creationId xmlns:a16="http://schemas.microsoft.com/office/drawing/2014/main" id="{BD1DDFA5-2F5D-9908-BA70-6A32A3A34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589" y="500694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iels Hoffmann">
            <a:extLst>
              <a:ext uri="{FF2B5EF4-FFF2-40B4-BE49-F238E27FC236}">
                <a16:creationId xmlns:a16="http://schemas.microsoft.com/office/drawing/2014/main" id="{B4CEC416-FA2C-6E41-F80B-91CBAA2A4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786" y="537108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 descr="Afbeelding met Menselijk gezicht, Voorhoofd, persoon, Kin&#10;&#10;Door AI gegenereerde inhoud is mogelijk onjuist.">
            <a:extLst>
              <a:ext uri="{FF2B5EF4-FFF2-40B4-BE49-F238E27FC236}">
                <a16:creationId xmlns:a16="http://schemas.microsoft.com/office/drawing/2014/main" id="{2DD8BEEE-FC6B-7E1B-33DF-E5DD9BDA2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95" y="5263542"/>
            <a:ext cx="1080000" cy="1274338"/>
          </a:xfrm>
          <a:prstGeom prst="rect">
            <a:avLst/>
          </a:prstGeom>
        </p:spPr>
      </p:pic>
      <p:pic>
        <p:nvPicPr>
          <p:cNvPr id="9" name="Afbeelding 8" descr="Afbeelding met Menselijk gezicht, persoon, Voorhoofd, kleding&#10;&#10;Door AI gegenereerde inhoud is mogelijk onjuist.">
            <a:extLst>
              <a:ext uri="{FF2B5EF4-FFF2-40B4-BE49-F238E27FC236}">
                <a16:creationId xmlns:a16="http://schemas.microsoft.com/office/drawing/2014/main" id="{2B674F9A-D1AE-CF37-5688-409D0D4929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662" y="1339530"/>
            <a:ext cx="1080000" cy="12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0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7F81C-7EAF-9439-3904-EF573550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22" y="-130846"/>
            <a:ext cx="9780132" cy="699135"/>
          </a:xfrm>
        </p:spPr>
        <p:txBody>
          <a:bodyPr/>
          <a:lstStyle/>
          <a:p>
            <a:r>
              <a:rPr lang="nl-NL" dirty="0"/>
              <a:t>Wat we gaan opleveren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BEB886-7B4D-69B7-5CC7-F6AEA2DF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80338" y="7009204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E935691-3B29-79DC-BDAD-E38A2D188A39}"/>
              </a:ext>
            </a:extLst>
          </p:cNvPr>
          <p:cNvSpPr txBox="1"/>
          <p:nvPr/>
        </p:nvSpPr>
        <p:spPr>
          <a:xfrm>
            <a:off x="280988" y="568289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Basisdocument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F528536-EBF6-6A54-EBF9-06E5A404F1C4}"/>
              </a:ext>
            </a:extLst>
          </p:cNvPr>
          <p:cNvSpPr txBox="1"/>
          <p:nvPr/>
        </p:nvSpPr>
        <p:spPr>
          <a:xfrm>
            <a:off x="280988" y="1701608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Begrippenkader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05359C9-8182-964D-1FC5-98EA8261EFBB}"/>
              </a:ext>
            </a:extLst>
          </p:cNvPr>
          <p:cNvSpPr txBox="1"/>
          <p:nvPr/>
        </p:nvSpPr>
        <p:spPr>
          <a:xfrm>
            <a:off x="280988" y="4299474"/>
            <a:ext cx="268605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 </a:t>
            </a:r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Logisch gegevensmodel (LGM)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AFA7DA0-9B0F-2ACA-AE1B-5C569B48AC82}"/>
              </a:ext>
            </a:extLst>
          </p:cNvPr>
          <p:cNvSpPr txBox="1"/>
          <p:nvPr/>
        </p:nvSpPr>
        <p:spPr>
          <a:xfrm>
            <a:off x="280988" y="2834927"/>
            <a:ext cx="268605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>
            <a:defPPr>
              <a:defRPr lang="nl-NL"/>
            </a:defPPr>
          </a:lstStyle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</a:t>
            </a:r>
            <a:r>
              <a:rPr lang="nl-NL" dirty="0"/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Informatiemodellering</a:t>
            </a:r>
            <a:r>
              <a:rPr lang="nl-NL" dirty="0"/>
              <a:t>: </a:t>
            </a:r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Conceptueel</a:t>
            </a:r>
            <a:r>
              <a:rPr lang="nl-NL" b="1" dirty="0"/>
              <a:t> </a:t>
            </a:r>
            <a:r>
              <a:rPr lang="nl-NL" b="1" dirty="0" err="1">
                <a:solidFill>
                  <a:schemeClr val="accent3">
                    <a:lumMod val="75000"/>
                  </a:schemeClr>
                </a:solidFill>
              </a:rPr>
              <a:t>informatiemodel</a:t>
            </a:r>
            <a:r>
              <a:rPr lang="nl-NL" b="1" dirty="0"/>
              <a:t> (</a:t>
            </a:r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CIM</a:t>
            </a:r>
            <a:r>
              <a:rPr lang="nl-NL" b="1" dirty="0"/>
              <a:t>)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636EBAF-7F24-E1FB-1CEE-0D0450E7F23E}"/>
              </a:ext>
            </a:extLst>
          </p:cNvPr>
          <p:cNvSpPr txBox="1"/>
          <p:nvPr/>
        </p:nvSpPr>
        <p:spPr>
          <a:xfrm>
            <a:off x="8557220" y="2947588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b="1" dirty="0" err="1">
                <a:solidFill>
                  <a:schemeClr val="accent3">
                    <a:lumMod val="75000"/>
                  </a:schemeClr>
                </a:solidFill>
              </a:rPr>
              <a:t>Serialisatie</a:t>
            </a:r>
            <a:endParaRPr lang="nl-NL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D78DC5EC-BCC2-8528-04F0-AA6215D79806}"/>
              </a:ext>
            </a:extLst>
          </p:cNvPr>
          <p:cNvSpPr txBox="1"/>
          <p:nvPr/>
        </p:nvSpPr>
        <p:spPr>
          <a:xfrm>
            <a:off x="4259640" y="568289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MIM-UML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uml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B395199-F9C3-FE1B-F88A-AE263462F0F9}"/>
              </a:ext>
            </a:extLst>
          </p:cNvPr>
          <p:cNvSpPr txBox="1"/>
          <p:nvPr/>
        </p:nvSpPr>
        <p:spPr>
          <a:xfrm>
            <a:off x="4259640" y="2702008"/>
            <a:ext cx="311862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</a:t>
            </a:r>
            <a:r>
              <a:rPr lang="nl-NL" b="1" dirty="0" err="1">
                <a:solidFill>
                  <a:schemeClr val="accent3">
                    <a:lumMod val="75000"/>
                  </a:schemeClr>
                </a:solidFill>
              </a:rPr>
              <a:t>OntoUML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onto-uml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724D2D43-DE78-BE2C-A439-2588D38CDE28}"/>
              </a:ext>
            </a:extLst>
          </p:cNvPr>
          <p:cNvSpPr txBox="1"/>
          <p:nvPr/>
        </p:nvSpPr>
        <p:spPr>
          <a:xfrm>
            <a:off x="4259640" y="3757742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MIM-LD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linked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 data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77D63FC-BABE-FFB7-7DA5-4F9EEC9F8A9C}"/>
              </a:ext>
            </a:extLst>
          </p:cNvPr>
          <p:cNvSpPr txBox="1"/>
          <p:nvPr/>
        </p:nvSpPr>
        <p:spPr>
          <a:xfrm>
            <a:off x="4259640" y="5869210"/>
            <a:ext cx="337087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</a:t>
            </a:r>
            <a:r>
              <a:rPr lang="nl-NL" b="1" dirty="0" err="1">
                <a:solidFill>
                  <a:schemeClr val="accent3">
                    <a:lumMod val="75000"/>
                  </a:schemeClr>
                </a:solidFill>
              </a:rPr>
              <a:t>Archimate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Archimate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C07AB6E-5888-33F5-3358-4887977F919A}"/>
              </a:ext>
            </a:extLst>
          </p:cNvPr>
          <p:cNvSpPr txBox="1"/>
          <p:nvPr/>
        </p:nvSpPr>
        <p:spPr>
          <a:xfrm>
            <a:off x="4259640" y="1646274"/>
            <a:ext cx="3045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MIM-FBM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Fact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Based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Modelling</a:t>
            </a:r>
            <a:endParaRPr lang="nl-N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7D75ADC8-9666-031D-6730-07B439923429}"/>
              </a:ext>
            </a:extLst>
          </p:cNvPr>
          <p:cNvSpPr txBox="1"/>
          <p:nvPr/>
        </p:nvSpPr>
        <p:spPr>
          <a:xfrm>
            <a:off x="4259640" y="4813476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MIM-ER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: Metamodel Informatiemodellering voor ER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FD95BF9-C9F5-BDF5-4AD7-6CA85CCA4444}"/>
              </a:ext>
            </a:extLst>
          </p:cNvPr>
          <p:cNvSpPr txBox="1"/>
          <p:nvPr/>
        </p:nvSpPr>
        <p:spPr>
          <a:xfrm>
            <a:off x="280988" y="5763224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Achtergrond en uitleg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3B99230-56E9-E7C2-52DA-3E3C28253768}"/>
              </a:ext>
            </a:extLst>
          </p:cNvPr>
          <p:cNvSpPr txBox="1"/>
          <p:nvPr/>
        </p:nvSpPr>
        <p:spPr>
          <a:xfrm>
            <a:off x="8557220" y="4576473"/>
            <a:ext cx="268605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1680000" algn="ctr" rotWithShape="0">
              <a:schemeClr val="accent3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MIM-Metamodel Informatiemodellering:</a:t>
            </a:r>
          </a:p>
          <a:p>
            <a:r>
              <a:rPr lang="nl-NL" b="1" dirty="0">
                <a:solidFill>
                  <a:schemeClr val="accent3">
                    <a:lumMod val="75000"/>
                  </a:schemeClr>
                </a:solidFill>
              </a:rPr>
              <a:t>Semantische </a:t>
            </a:r>
            <a:r>
              <a:rPr lang="nl-NL" b="1" dirty="0" err="1">
                <a:solidFill>
                  <a:schemeClr val="accent3">
                    <a:lumMod val="75000"/>
                  </a:schemeClr>
                </a:solidFill>
              </a:rPr>
              <a:t>lineage</a:t>
            </a:r>
            <a:endParaRPr lang="nl-NL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97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6E493-A86B-7A1E-3857-ECFEBBBC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F6497-0D9B-42E0-BDFE-7E2A527A4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31F442C-6320-53A6-EC94-034E8193CF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Metamodel</a:t>
            </a:r>
            <a:br>
              <a:rPr lang="en-NL" dirty="0"/>
            </a:br>
            <a:r>
              <a:rPr lang="en-NL" dirty="0"/>
              <a:t>Denkwijze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A2DFC3-E811-EB0E-5AF1-0F09C3C716B7}"/>
              </a:ext>
            </a:extLst>
          </p:cNvPr>
          <p:cNvSpPr/>
          <p:nvPr/>
        </p:nvSpPr>
        <p:spPr>
          <a:xfrm>
            <a:off x="5642264" y="3636818"/>
            <a:ext cx="1381991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478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BB84-854C-CBBA-7A5D-680B3A40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4EB13-66FE-6D2B-818F-8A60D8D43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We hebben het hier over het </a:t>
            </a:r>
            <a:r>
              <a:rPr lang="en-NL" b="1" dirty="0"/>
              <a:t>metamodel</a:t>
            </a:r>
            <a:endParaRPr lang="en-NL" dirty="0"/>
          </a:p>
          <a:p>
            <a:r>
              <a:rPr lang="en-NL" dirty="0"/>
              <a:t>Waar we voorbeelden gebruiken, is dat om het metamodel toe te lichten.</a:t>
            </a:r>
          </a:p>
          <a:p>
            <a:r>
              <a:rPr lang="en-NL" dirty="0"/>
              <a:t>Deze voorbeelden zijn niet bedoeld als voorbeelden hoe een visualisatie/model er straks met MIM 2.0 uit zou moeten/kunnen zien.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F5A2C-5255-1387-8CFD-AF977012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6805939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9" ma:contentTypeDescription="Een nieuw document maken." ma:contentTypeScope="" ma:versionID="9e249722b5e218343ac4fab273413c12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0464eddd8f84469bcd94f36b09069a7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B8AD59-D75E-43C3-B552-374FFCAD4C0F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385505e6-e5d7-4f1a-b335-045f4e6272b3"/>
    <ds:schemaRef ds:uri="http://schemas.microsoft.com/office/2006/documentManagement/types"/>
    <ds:schemaRef ds:uri="http://purl.org/dc/terms/"/>
    <ds:schemaRef ds:uri="http://schemas.microsoft.com/office/infopath/2007/PartnerControls"/>
    <ds:schemaRef ds:uri="86b5f7f7-2f15-447a-b5f6-1e4312ec3a6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98FA32C-01B5-476F-827B-A9F707045C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3B85B07-3498-4351-9BBF-A5D797D9386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19ffa58-9d1c-42f8-b0e6-79cea428c945}" enabled="1" method="Privileged" siteId="{8b87af7d-8647-4dc7-8df4-5f69a2011bb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1652</TotalTime>
  <Words>1191</Words>
  <Application>Microsoft Macintosh PowerPoint</Application>
  <PresentationFormat>Widescreen</PresentationFormat>
  <Paragraphs>258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Tenorite</vt:lpstr>
      <vt:lpstr>Wingdings</vt:lpstr>
      <vt:lpstr>Geonovum</vt:lpstr>
      <vt:lpstr>MIM</vt:lpstr>
      <vt:lpstr>PowerPoint Presentation</vt:lpstr>
      <vt:lpstr>Januari 2025 – MIM 2.0 visie document</vt:lpstr>
      <vt:lpstr>Planning</vt:lpstr>
      <vt:lpstr>Schets voor visievorming</vt:lpstr>
      <vt:lpstr>Werk in uitvoering</vt:lpstr>
      <vt:lpstr>Wat we gaan opleveren</vt:lpstr>
      <vt:lpstr>Metamodel Denkwijze</vt:lpstr>
      <vt:lpstr>Disclaimer</vt:lpstr>
      <vt:lpstr>Onze uitdaging</vt:lpstr>
      <vt:lpstr>Betekenis herleiden</vt:lpstr>
      <vt:lpstr>MIM Niveau’s </vt:lpstr>
      <vt:lpstr>Concrete zaken en de typering daarvan </vt:lpstr>
      <vt:lpstr>Terminologie-afspraken voor het metamodel</vt:lpstr>
      <vt:lpstr>Concrete zaken en de typering daarvan: een voorbeeld</vt:lpstr>
      <vt:lpstr>Concrete zaken en de typering daarvan: een voorbeeld</vt:lpstr>
      <vt:lpstr>Gegevenstypen en hun voorkomens: enkelvoudig gegevens</vt:lpstr>
      <vt:lpstr>Relaties op conceptueel niveau</vt:lpstr>
      <vt:lpstr>Relaties op logisch niveau</vt:lpstr>
      <vt:lpstr>Kern van het metamodel &amp; een voorbeeld (semantische lineage)</vt:lpstr>
      <vt:lpstr>MIM als uitwisselstandaard tussen modelleertechnieken</vt:lpstr>
      <vt:lpstr>Mapping via MIM (conceptueel model)</vt:lpstr>
      <vt:lpstr>MIM 2.0 Begrippenkader &amp;  uitleg van de denkwijze</vt:lpstr>
      <vt:lpstr>MIM metamodel begrippen en uitleg van de denkwijze</vt:lpstr>
      <vt:lpstr>MIM 2.0 Formeel metamodel</vt:lpstr>
      <vt:lpstr>Waar we nu zijn met formeel uitdrukken van het metamodel</vt:lpstr>
      <vt:lpstr>Schets metamodel MIM-CIM (Conceptueel Model)</vt:lpstr>
      <vt:lpstr>Schets metamodel MIM-LGM  (Logisch model)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Dick Krijtenburg</dc:creator>
  <cp:lastModifiedBy>BRATTINGA Marco</cp:lastModifiedBy>
  <cp:revision>15</cp:revision>
  <dcterms:created xsi:type="dcterms:W3CDTF">2024-07-16T06:40:59Z</dcterms:created>
  <dcterms:modified xsi:type="dcterms:W3CDTF">2026-02-12T13:06:27Z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